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1436" r:id="rId2"/>
    <p:sldId id="337" r:id="rId3"/>
    <p:sldId id="495" r:id="rId4"/>
    <p:sldId id="496" r:id="rId5"/>
    <p:sldId id="497" r:id="rId6"/>
    <p:sldId id="1395" r:id="rId7"/>
    <p:sldId id="1459" r:id="rId8"/>
    <p:sldId id="1460" r:id="rId9"/>
    <p:sldId id="258" r:id="rId10"/>
    <p:sldId id="1438" r:id="rId11"/>
    <p:sldId id="1439" r:id="rId12"/>
    <p:sldId id="1463" r:id="rId13"/>
    <p:sldId id="263" r:id="rId14"/>
    <p:sldId id="266" r:id="rId15"/>
    <p:sldId id="344" r:id="rId16"/>
    <p:sldId id="267" r:id="rId17"/>
    <p:sldId id="280" r:id="rId18"/>
    <p:sldId id="316" r:id="rId19"/>
    <p:sldId id="534" r:id="rId20"/>
    <p:sldId id="531" r:id="rId21"/>
    <p:sldId id="1442" r:id="rId22"/>
    <p:sldId id="1462" r:id="rId23"/>
    <p:sldId id="303"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Default Section" id="{3BA223FE-055B-C94E-A0D2-3DD6A6D5F8B5}">
          <p14:sldIdLst>
            <p14:sldId id="1436"/>
            <p14:sldId id="337"/>
            <p14:sldId id="495"/>
            <p14:sldId id="496"/>
            <p14:sldId id="497"/>
            <p14:sldId id="1395"/>
            <p14:sldId id="1459"/>
            <p14:sldId id="1460"/>
          </p14:sldIdLst>
        </p14:section>
        <p14:section name="ANA Avatar Section" id="{4BA1723F-9636-C547-BA0B-AA291EADF0CA}">
          <p14:sldIdLst>
            <p14:sldId id="258"/>
            <p14:sldId id="1438"/>
            <p14:sldId id="1439"/>
            <p14:sldId id="1463"/>
            <p14:sldId id="263"/>
            <p14:sldId id="266"/>
            <p14:sldId id="344"/>
            <p14:sldId id="267"/>
            <p14:sldId id="280"/>
          </p14:sldIdLst>
        </p14:section>
        <p14:section name="XPRIZE Section" id="{3F2C09F4-73A0-5547-BC1C-39E212B6A7F7}">
          <p14:sldIdLst>
            <p14:sldId id="316"/>
            <p14:sldId id="534"/>
            <p14:sldId id="531"/>
            <p14:sldId id="1442"/>
            <p14:sldId id="1462"/>
            <p14:sldId id="303"/>
          </p14:sldIdLst>
        </p14:section>
      </p14:sectionLst>
    </p:ext>
    <p:ext uri="{EFAFB233-063F-42B5-8137-9DF3F51BA10A}">
      <p15:sldGuideLst xmlns:p15="http://schemas.microsoft.com/office/powerpoint/2012/main">
        <p15:guide id="1" orient="horz" pos="4416" userDrawn="1">
          <p15:clr>
            <a:srgbClr val="A4A3A4"/>
          </p15:clr>
        </p15:guide>
        <p15:guide id="2" pos="7656" userDrawn="1">
          <p15:clr>
            <a:srgbClr val="A4A3A4"/>
          </p15:clr>
        </p15:guide>
        <p15:guide id="3" pos="864" userDrawn="1">
          <p15:clr>
            <a:srgbClr val="A4A3A4"/>
          </p15:clr>
        </p15:guide>
        <p15:guide id="6" orient="horz" pos="1272" userDrawn="1">
          <p15:clr>
            <a:srgbClr val="A4A3A4"/>
          </p15:clr>
        </p15:guide>
        <p15:guide id="7" orient="horz" pos="2928" userDrawn="1">
          <p15:clr>
            <a:srgbClr val="A4A3A4"/>
          </p15:clr>
        </p15:guide>
        <p15:guide id="8" orient="horz" pos="816" userDrawn="1">
          <p15:clr>
            <a:srgbClr val="A4A3A4"/>
          </p15:clr>
        </p15:guide>
        <p15:guide id="9" pos="33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CF400"/>
    <a:srgbClr val="54EDFF"/>
    <a:srgbClr val="43E1FF"/>
    <a:srgbClr val="E5E6E6"/>
    <a:srgbClr val="CCCCCC"/>
    <a:srgbClr val="0E4586"/>
    <a:srgbClr val="414042"/>
    <a:srgbClr val="FEC32F"/>
    <a:srgbClr val="010C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0"/>
    <p:restoredTop sz="66531"/>
  </p:normalViewPr>
  <p:slideViewPr>
    <p:cSldViewPr snapToGrid="0" snapToObjects="1" showGuides="1">
      <p:cViewPr varScale="1">
        <p:scale>
          <a:sx n="41" d="100"/>
          <a:sy n="41" d="100"/>
        </p:scale>
        <p:origin x="1688" y="200"/>
      </p:cViewPr>
      <p:guideLst>
        <p:guide orient="horz" pos="4416"/>
        <p:guide pos="7656"/>
        <p:guide pos="864"/>
        <p:guide orient="horz" pos="1272"/>
        <p:guide orient="horz" pos="2928"/>
        <p:guide orient="horz" pos="816"/>
        <p:guide pos="3360"/>
      </p:guideLst>
    </p:cSldViewPr>
  </p:slideViewPr>
  <p:outlineViewPr>
    <p:cViewPr>
      <p:scale>
        <a:sx n="33" d="100"/>
        <a:sy n="33" d="100"/>
      </p:scale>
      <p:origin x="0" y="-368"/>
    </p:cViewPr>
  </p:outlineViewPr>
  <p:notesTextViewPr>
    <p:cViewPr>
      <p:scale>
        <a:sx n="1" d="1"/>
        <a:sy n="1" d="1"/>
      </p:scale>
      <p:origin x="0" y="0"/>
    </p:cViewPr>
  </p:notesTextViewPr>
  <p:sorterViewPr>
    <p:cViewPr>
      <p:scale>
        <a:sx n="45" d="100"/>
        <a:sy n="45" d="100"/>
      </p:scale>
      <p:origin x="0" y="0"/>
    </p:cViewPr>
  </p:sorterViewPr>
  <p:notesViewPr>
    <p:cSldViewPr snapToGrid="0" snapToObjects="1" showGuides="1">
      <p:cViewPr varScale="1">
        <p:scale>
          <a:sx n="97" d="100"/>
          <a:sy n="97" d="100"/>
        </p:scale>
        <p:origin x="3968"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FFEA47E-CC60-3B41-9C37-A08C82511AD1}" type="datetimeFigureOut">
              <a:rPr lang="en-US" smtClean="0"/>
              <a:t>2/21/19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024417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51" name="Shape 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dirty="0"/>
          </a:p>
        </p:txBody>
      </p:sp>
    </p:spTree>
    <p:extLst>
      <p:ext uri="{BB962C8B-B14F-4D97-AF65-F5344CB8AC3E}">
        <p14:creationId xmlns:p14="http://schemas.microsoft.com/office/powerpoint/2010/main" val="1611008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and the next outline the core goals of this competition. </a:t>
            </a:r>
          </a:p>
          <a:p>
            <a:endParaRPr lang="en-US" dirty="0"/>
          </a:p>
          <a:p>
            <a:r>
              <a:rPr lang="en-US" dirty="0"/>
              <a:t>- To change the way humans connect with one another, and enable better capabilities and stronger experiences through enhanced connectivity </a:t>
            </a:r>
          </a:p>
        </p:txBody>
      </p:sp>
    </p:spTree>
    <p:extLst>
      <p:ext uri="{BB962C8B-B14F-4D97-AF65-F5344CB8AC3E}">
        <p14:creationId xmlns:p14="http://schemas.microsoft.com/office/powerpoint/2010/main" val="2109235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very interesting component of this competition is “felt presence”, highly researched and presents a challenge to experts.</a:t>
            </a:r>
          </a:p>
          <a:p>
            <a:endParaRPr lang="en-US" dirty="0"/>
          </a:p>
          <a:p>
            <a:r>
              <a:rPr lang="en-US" dirty="0"/>
              <a:t>Extending our humanness across large distances without physically travelling there.</a:t>
            </a:r>
          </a:p>
          <a:p>
            <a:endParaRPr lang="en-US" dirty="0"/>
          </a:p>
        </p:txBody>
      </p:sp>
    </p:spTree>
    <p:extLst>
      <p:ext uri="{BB962C8B-B14F-4D97-AF65-F5344CB8AC3E}">
        <p14:creationId xmlns:p14="http://schemas.microsoft.com/office/powerpoint/2010/main" val="855331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defTabSz="457200" rtl="0" eaLnBrk="1" fontAlgn="base" latinLnBrk="0" hangingPunct="1">
              <a:lnSpc>
                <a:spcPct val="117999"/>
              </a:lnSpc>
              <a:spcBef>
                <a:spcPts val="0"/>
              </a:spcBef>
              <a:spcAft>
                <a:spcPts val="0"/>
              </a:spcAft>
              <a:buClrTx/>
              <a:buSzTx/>
              <a:buFont typeface="Arial" charset="0"/>
              <a:buChar char="•"/>
              <a:tabLst/>
              <a:defRPr/>
            </a:pPr>
            <a:r>
              <a:rPr lang="en-US" sz="2200" dirty="0">
                <a:effectLst/>
                <a:latin typeface="Helvetica Neue"/>
                <a:ea typeface="Helvetica Neue"/>
                <a:cs typeface="Helvetica Neue"/>
                <a:sym typeface="Helvetica Neue"/>
              </a:rPr>
              <a:t>Use this video link if file does not play </a:t>
            </a:r>
          </a:p>
          <a:p>
            <a:pPr marL="342900" marR="0" indent="-342900" defTabSz="457200" rtl="0" eaLnBrk="1" fontAlgn="base" latinLnBrk="0" hangingPunct="1">
              <a:lnSpc>
                <a:spcPct val="117999"/>
              </a:lnSpc>
              <a:spcBef>
                <a:spcPts val="0"/>
              </a:spcBef>
              <a:spcAft>
                <a:spcPts val="0"/>
              </a:spcAft>
              <a:buClrTx/>
              <a:buSzTx/>
              <a:buFont typeface="Arial" charset="0"/>
              <a:buChar char="•"/>
              <a:tabLst/>
              <a:defRPr/>
            </a:pPr>
            <a:endParaRPr lang="en-US" sz="2200" b="0" i="0" u="none" strike="noStrike"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179035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03" name="Shape 203"/>
          <p:cNvSpPr>
            <a:spLocks noGrp="1"/>
          </p:cNvSpPr>
          <p:nvPr>
            <p:ph type="body" sz="quarter" idx="1"/>
          </p:nvPr>
        </p:nvSpPr>
        <p:spPr>
          <a:prstGeom prst="rect">
            <a:avLst/>
          </a:prstGeom>
        </p:spPr>
        <p:txBody>
          <a:bodyPr/>
          <a:lstStyle/>
          <a:p>
            <a:r>
              <a:rPr lang="en-US" dirty="0"/>
              <a:t>DL talk about how as you travel going to conferences etc. what you are seeing today is use of these technologies in a VIRTUAL world. There is nothing making this sense of presence in the REAL WORLD. </a:t>
            </a:r>
          </a:p>
          <a:p>
            <a:endParaRPr lang="en-US" dirty="0"/>
          </a:p>
          <a:p>
            <a:r>
              <a:rPr dirty="0"/>
              <a:t>COLLABORATION:</a:t>
            </a:r>
          </a:p>
          <a:p>
            <a:r>
              <a:rPr dirty="0"/>
              <a:t>Winning this XPRIZE will require a collaborative approach between diverse teams across many fields of technology and engineering. We encourage teams to connect with one another to discuss potential mergers and to drive team building for this competition. </a:t>
            </a:r>
          </a:p>
        </p:txBody>
      </p:sp>
    </p:spTree>
    <p:extLst>
      <p:ext uri="{BB962C8B-B14F-4D97-AF65-F5344CB8AC3E}">
        <p14:creationId xmlns:p14="http://schemas.microsoft.com/office/powerpoint/2010/main" val="2925080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rtl="0" fontAlgn="base">
              <a:buFont typeface="Arial" charset="0"/>
              <a:buChar char="•"/>
            </a:pPr>
            <a:r>
              <a:rPr lang="en-US" sz="2200" b="0" i="0" u="none" strike="noStrike" dirty="0">
                <a:effectLst/>
                <a:latin typeface="Helvetica Neue"/>
                <a:ea typeface="Helvetica Neue"/>
                <a:cs typeface="Helvetica Neue"/>
                <a:sym typeface="Helvetica Neue"/>
              </a:rPr>
              <a:t>In countries like China, the elderly population largely outnumbers the younger population capable of caring for them. </a:t>
            </a:r>
          </a:p>
          <a:p>
            <a:pPr marL="342900" indent="-342900" rtl="0" fontAlgn="base">
              <a:buFont typeface="Arial" charset="0"/>
              <a:buChar char="•"/>
            </a:pPr>
            <a:r>
              <a:rPr lang="en-US" sz="2200" b="0" i="0" u="none" strike="noStrike" dirty="0">
                <a:effectLst/>
                <a:latin typeface="Helvetica Neue"/>
                <a:ea typeface="Helvetica Neue"/>
                <a:cs typeface="Helvetica Neue"/>
                <a:sym typeface="Helvetica Neue"/>
              </a:rPr>
              <a:t>People have to uproot their lives in order to take care of their aging parents or family members. </a:t>
            </a:r>
          </a:p>
          <a:p>
            <a:pPr marL="342900" indent="-342900" rtl="0" fontAlgn="base">
              <a:buFont typeface="Arial" charset="0"/>
              <a:buChar char="•"/>
            </a:pPr>
            <a:r>
              <a:rPr lang="en-US" sz="2200" b="0" i="0" u="none" strike="noStrike" dirty="0">
                <a:effectLst/>
                <a:latin typeface="Helvetica Neue"/>
                <a:ea typeface="Helvetica Neue"/>
                <a:cs typeface="Helvetica Neue"/>
                <a:sym typeface="Helvetica Neue"/>
              </a:rPr>
              <a:t>Avatars would help by allowing people to assist the elderly without needing to be physically present.</a:t>
            </a:r>
          </a:p>
          <a:p>
            <a:pPr marL="342900" indent="-342900" rtl="0" fontAlgn="base">
              <a:buFont typeface="Arial" charset="0"/>
              <a:buChar char="•"/>
            </a:pPr>
            <a:endParaRPr lang="en-US" sz="2200" b="0" i="0" u="none" strike="noStrike" dirty="0">
              <a:effectLst/>
              <a:latin typeface="Helvetica Neue"/>
              <a:ea typeface="Helvetica Neue"/>
              <a:cs typeface="Helvetica Neue"/>
              <a:sym typeface="Helvetica Neue"/>
            </a:endParaRPr>
          </a:p>
          <a:p>
            <a:pPr marL="342900" indent="-342900" rtl="0" fontAlgn="base">
              <a:buFont typeface="Arial" charset="0"/>
              <a:buChar char="•"/>
            </a:pPr>
            <a:r>
              <a:rPr lang="en-US" sz="2200" b="0" i="0" u="none" strike="noStrike" dirty="0">
                <a:effectLst/>
                <a:latin typeface="Helvetica Neue"/>
                <a:ea typeface="Helvetica Neue"/>
                <a:cs typeface="Helvetica Neue"/>
                <a:sym typeface="Helvetica Neue"/>
              </a:rPr>
              <a:t>DL ADD NOTES HERE FROM PREVIOUS WORKSHOP SESSIONS</a:t>
            </a:r>
          </a:p>
        </p:txBody>
      </p:sp>
    </p:spTree>
    <p:extLst>
      <p:ext uri="{BB962C8B-B14F-4D97-AF65-F5344CB8AC3E}">
        <p14:creationId xmlns:p14="http://schemas.microsoft.com/office/powerpoint/2010/main" val="171149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rtl="0" fontAlgn="base">
              <a:buFont typeface="Arial" charset="0"/>
              <a:buChar char="•"/>
            </a:pPr>
            <a:r>
              <a:rPr lang="en-US" sz="2200" b="0" i="0" u="none" strike="noStrike" dirty="0">
                <a:effectLst/>
                <a:latin typeface="Helvetica Neue"/>
                <a:ea typeface="Helvetica Neue"/>
                <a:cs typeface="Helvetica Neue"/>
                <a:sym typeface="Helvetica Neue"/>
              </a:rPr>
              <a:t>In countries like China, the elderly population largely outnumbers the younger population capable of caring for them. </a:t>
            </a:r>
          </a:p>
          <a:p>
            <a:pPr marL="342900" indent="-342900" rtl="0" fontAlgn="base">
              <a:buFont typeface="Arial" charset="0"/>
              <a:buChar char="•"/>
            </a:pPr>
            <a:r>
              <a:rPr lang="en-US" sz="2200" b="0" i="0" u="none" strike="noStrike" dirty="0">
                <a:effectLst/>
                <a:latin typeface="Helvetica Neue"/>
                <a:ea typeface="Helvetica Neue"/>
                <a:cs typeface="Helvetica Neue"/>
                <a:sym typeface="Helvetica Neue"/>
              </a:rPr>
              <a:t>People have to uproot their lives in order to take care of their aging parents or family members. </a:t>
            </a:r>
          </a:p>
          <a:p>
            <a:pPr marL="342900" indent="-342900" rtl="0" fontAlgn="base">
              <a:buFont typeface="Arial" charset="0"/>
              <a:buChar char="•"/>
            </a:pPr>
            <a:r>
              <a:rPr lang="en-US" sz="2200" b="0" i="0" u="none" strike="noStrike" dirty="0">
                <a:effectLst/>
                <a:latin typeface="Helvetica Neue"/>
                <a:ea typeface="Helvetica Neue"/>
                <a:cs typeface="Helvetica Neue"/>
                <a:sym typeface="Helvetica Neue"/>
              </a:rPr>
              <a:t>Avatars would help by allowing people to assist the elderly without needing to be physically present.</a:t>
            </a:r>
          </a:p>
        </p:txBody>
      </p:sp>
    </p:spTree>
    <p:extLst>
      <p:ext uri="{BB962C8B-B14F-4D97-AF65-F5344CB8AC3E}">
        <p14:creationId xmlns:p14="http://schemas.microsoft.com/office/powerpoint/2010/main" val="1095607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457200" rtl="0" eaLnBrk="1" fontAlgn="base" latinLnBrk="0" hangingPunct="1">
              <a:lnSpc>
                <a:spcPct val="117999"/>
              </a:lnSpc>
              <a:spcBef>
                <a:spcPts val="0"/>
              </a:spcBef>
              <a:spcAft>
                <a:spcPts val="0"/>
              </a:spcAft>
              <a:buClrTx/>
              <a:buSzTx/>
              <a:buFont typeface="Arial" charset="0"/>
              <a:buNone/>
              <a:tabLst/>
              <a:defRPr/>
            </a:pPr>
            <a:endParaRPr lang="en-US" sz="2200" b="0" i="0" u="none" strike="noStrike"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15240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sz="2200" b="0" i="0" u="none" strike="noStrike" dirty="0">
                <a:effectLst/>
                <a:latin typeface="Helvetica Neue"/>
                <a:ea typeface="Helvetica Neue"/>
                <a:cs typeface="Helvetica Neue"/>
                <a:sym typeface="Helvetica Neue"/>
              </a:rPr>
              <a:t>Examples of uses: electricians, plumbers, specialized medical response, skilled exploration of remote places</a:t>
            </a:r>
            <a:endParaRPr lang="en-US" b="0" dirty="0">
              <a:effectLst/>
            </a:endParaRPr>
          </a:p>
          <a:p>
            <a:br>
              <a:rPr lang="en-US" dirty="0"/>
            </a:br>
            <a:endParaRPr lang="en-US" sz="2200" b="0" i="0" u="none" strike="noStrike"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56733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90" name="Shape 290"/>
          <p:cNvSpPr>
            <a:spLocks noGrp="1"/>
          </p:cNvSpPr>
          <p:nvPr>
            <p:ph type="body" sz="quarter" idx="1"/>
          </p:nvPr>
        </p:nvSpPr>
        <p:spPr>
          <a:prstGeom prst="rect">
            <a:avLst/>
          </a:prstGeom>
        </p:spPr>
        <p:txBody>
          <a:bodyPr/>
          <a:lstStyle/>
          <a:p>
            <a:r>
              <a:rPr lang="en-US" dirty="0"/>
              <a:t>DAVID</a:t>
            </a:r>
          </a:p>
          <a:p>
            <a:r>
              <a:rPr lang="en-US" dirty="0"/>
              <a:t>Here is a quick overview of current prize timeline, and I’ll go into more details on each of these activities in just a moment, but I first wanted to note where we are in the process….</a:t>
            </a:r>
          </a:p>
          <a:p>
            <a:endParaRPr lang="en-US" dirty="0"/>
          </a:p>
          <a:p>
            <a:r>
              <a:rPr lang="en-US" dirty="0"/>
              <a:t>We’ve just closed early team registration and…</a:t>
            </a:r>
            <a:endParaRPr dirty="0"/>
          </a:p>
          <a:p>
            <a:endParaRPr dirty="0"/>
          </a:p>
        </p:txBody>
      </p:sp>
    </p:spTree>
    <p:extLst>
      <p:ext uri="{BB962C8B-B14F-4D97-AF65-F5344CB8AC3E}">
        <p14:creationId xmlns:p14="http://schemas.microsoft.com/office/powerpoint/2010/main" val="3760154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86" name="Shape 38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After nearly a year since we launched the Avatar XPRIZE at SXSW, we now have a diverse selection of teams from across the world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of the close of registration on January 31 we have recruited nearly 70 teams from 18 countries.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Registration will continue through September 31 2019</a:t>
            </a:r>
          </a:p>
          <a:p>
            <a:endParaRPr lang="en-US" dirty="0"/>
          </a:p>
          <a:p>
            <a:endParaRPr dirty="0"/>
          </a:p>
        </p:txBody>
      </p:sp>
    </p:spTree>
    <p:extLst>
      <p:ext uri="{BB962C8B-B14F-4D97-AF65-F5344CB8AC3E}">
        <p14:creationId xmlns:p14="http://schemas.microsoft.com/office/powerpoint/2010/main" val="406147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dirty="0"/>
              <a:t>XPRIZE </a:t>
            </a:r>
            <a:r>
              <a:rPr lang="en-US" sz="2400" dirty="0">
                <a:solidFill>
                  <a:srgbClr val="FFFFFF"/>
                </a:solidFill>
                <a:latin typeface="Futura Round" charset="0"/>
                <a:ea typeface="Futura Round" charset="0"/>
                <a:cs typeface="Futura Round" charset="0"/>
              </a:rPr>
              <a:t>IS THE WORLD’S LEADING PRIZE ORGANIZATION CREATING GLOBAL COMPETITIONS which aim TO SOLVE THE </a:t>
            </a:r>
            <a:r>
              <a:rPr lang="en-US" sz="2400" dirty="0">
                <a:solidFill>
                  <a:srgbClr val="FF9933"/>
                </a:solidFill>
                <a:latin typeface="Futura Round" charset="0"/>
                <a:ea typeface="Futura Round" charset="0"/>
                <a:cs typeface="Futura Round" charset="0"/>
              </a:rPr>
              <a:t>GRAND CHALLENGES </a:t>
            </a:r>
            <a:r>
              <a:rPr lang="en-US" sz="2400" dirty="0">
                <a:solidFill>
                  <a:srgbClr val="FFFFFF"/>
                </a:solidFill>
                <a:latin typeface="Futura Round" charset="0"/>
                <a:ea typeface="Futura Round" charset="0"/>
                <a:cs typeface="Futura Round" charset="0"/>
              </a:rPr>
              <a:t>OF OUR TIME.</a:t>
            </a:r>
          </a:p>
          <a:p>
            <a:pPr marL="0" marR="0" lvl="0" indent="0" algn="l" defTabSz="457200" eaLnBrk="1" fontAlgn="auto" latinLnBrk="0" hangingPunct="1">
              <a:lnSpc>
                <a:spcPct val="117999"/>
              </a:lnSpc>
              <a:spcBef>
                <a:spcPts val="0"/>
              </a:spcBef>
              <a:spcAft>
                <a:spcPts val="0"/>
              </a:spcAft>
              <a:buClrTx/>
              <a:buSzTx/>
              <a:buFontTx/>
              <a:buNone/>
              <a:tabLst/>
              <a:defRPr/>
            </a:pPr>
            <a:endParaRPr lang="en-US" sz="2400" dirty="0">
              <a:solidFill>
                <a:srgbClr val="FF9933"/>
              </a:solidFill>
              <a:latin typeface="Futura Round"/>
              <a:cs typeface="Century Gothic"/>
            </a:endParaRPr>
          </a:p>
          <a:p>
            <a:pPr marL="0" marR="0" lvl="0" indent="0" algn="l" defTabSz="457200" eaLnBrk="1" fontAlgn="auto" latinLnBrk="0" hangingPunct="1">
              <a:lnSpc>
                <a:spcPct val="117999"/>
              </a:lnSpc>
              <a:spcBef>
                <a:spcPts val="0"/>
              </a:spcBef>
              <a:spcAft>
                <a:spcPts val="0"/>
              </a:spcAft>
              <a:buClrTx/>
              <a:buSzTx/>
              <a:buFontTx/>
              <a:buNone/>
              <a:tabLst/>
              <a:defRPr/>
            </a:pPr>
            <a:r>
              <a:rPr lang="en-US" sz="2400" dirty="0">
                <a:solidFill>
                  <a:srgbClr val="FF9933"/>
                </a:solidFill>
                <a:latin typeface="Futura Round"/>
                <a:cs typeface="Century Gothic"/>
              </a:rPr>
              <a:t>WE have been running incentive prize competitions for the last 20 years (starting with the Ansari XPRIZE) and have conducted prizes in a number of different verticals including, space exploration, education, ocean health, safety, environment etc.. </a:t>
            </a:r>
          </a:p>
          <a:p>
            <a:pPr marL="0" marR="0" lvl="0" indent="0" algn="l" defTabSz="457200" eaLnBrk="1" fontAlgn="auto" latinLnBrk="0" hangingPunct="1">
              <a:lnSpc>
                <a:spcPct val="117999"/>
              </a:lnSpc>
              <a:spcBef>
                <a:spcPts val="0"/>
              </a:spcBef>
              <a:spcAft>
                <a:spcPts val="0"/>
              </a:spcAft>
              <a:buClrTx/>
              <a:buSzTx/>
              <a:buFontTx/>
              <a:buNone/>
              <a:tabLst/>
              <a:defRPr/>
            </a:pPr>
            <a:endParaRPr lang="en-US" sz="2400" dirty="0">
              <a:solidFill>
                <a:srgbClr val="FF9933"/>
              </a:solidFill>
              <a:latin typeface="Futura Round"/>
              <a:cs typeface="Century Gothic"/>
            </a:endParaRPr>
          </a:p>
          <a:p>
            <a:pPr marL="0" marR="0" lvl="0" indent="0" algn="l" defTabSz="457200" eaLnBrk="1" fontAlgn="auto" latinLnBrk="0" hangingPunct="1">
              <a:lnSpc>
                <a:spcPct val="117999"/>
              </a:lnSpc>
              <a:spcBef>
                <a:spcPts val="0"/>
              </a:spcBef>
              <a:spcAft>
                <a:spcPts val="0"/>
              </a:spcAft>
              <a:buClrTx/>
              <a:buSzTx/>
              <a:buFontTx/>
              <a:buNone/>
              <a:tabLst/>
              <a:defRPr/>
            </a:pPr>
            <a:r>
              <a:rPr lang="en-US" sz="2400" dirty="0">
                <a:solidFill>
                  <a:srgbClr val="FF9933"/>
                </a:solidFill>
                <a:latin typeface="Futura Round"/>
                <a:cs typeface="Century Gothic"/>
              </a:rPr>
              <a:t>We have awarded in excess of 30 million dollars to date across our various prize endeavors and we look forward to adding the Avatar XPRIZE to our list of successful prizes. </a:t>
            </a:r>
          </a:p>
          <a:p>
            <a:endParaRPr lang="en-US" dirty="0"/>
          </a:p>
          <a:p>
            <a:endParaRPr lang="en-US" dirty="0"/>
          </a:p>
        </p:txBody>
      </p:sp>
    </p:spTree>
    <p:extLst>
      <p:ext uri="{BB962C8B-B14F-4D97-AF65-F5344CB8AC3E}">
        <p14:creationId xmlns:p14="http://schemas.microsoft.com/office/powerpoint/2010/main" val="169853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92AA71-69FA-8C42-A786-8C8120298BD0}" type="slidenum">
              <a:rPr lang="en-US" smtClean="0"/>
              <a:t>20</a:t>
            </a:fld>
            <a:endParaRPr lang="en-US" dirty="0"/>
          </a:p>
        </p:txBody>
      </p:sp>
    </p:spTree>
    <p:extLst>
      <p:ext uri="{BB962C8B-B14F-4D97-AF65-F5344CB8AC3E}">
        <p14:creationId xmlns:p14="http://schemas.microsoft.com/office/powerpoint/2010/main" val="278321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continue to </a:t>
            </a:r>
            <a:r>
              <a:rPr lang="en-US" dirty="0" err="1"/>
              <a:t>decvelop</a:t>
            </a:r>
            <a:r>
              <a:rPr lang="en-US" dirty="0"/>
              <a:t> and co</a:t>
            </a:r>
          </a:p>
        </p:txBody>
      </p:sp>
    </p:spTree>
    <p:extLst>
      <p:ext uri="{BB962C8B-B14F-4D97-AF65-F5344CB8AC3E}">
        <p14:creationId xmlns:p14="http://schemas.microsoft.com/office/powerpoint/2010/main" val="1862101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this as a thought provoking exercise during the presentation. If able, we can actually engage the crowd to get a few ideas from them</a:t>
            </a:r>
          </a:p>
        </p:txBody>
      </p:sp>
    </p:spTree>
    <p:extLst>
      <p:ext uri="{BB962C8B-B14F-4D97-AF65-F5344CB8AC3E}">
        <p14:creationId xmlns:p14="http://schemas.microsoft.com/office/powerpoint/2010/main" val="568215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27" name="Shape 627"/>
          <p:cNvSpPr>
            <a:spLocks noGrp="1"/>
          </p:cNvSpPr>
          <p:nvPr>
            <p:ph type="body" sz="quarter" idx="1"/>
          </p:nvPr>
        </p:nvSpPr>
        <p:spPr>
          <a:prstGeom prst="rect">
            <a:avLst/>
          </a:prstGeom>
        </p:spPr>
        <p:txBody>
          <a:bodyPr/>
          <a:lstStyle/>
          <a:p>
            <a:r>
              <a:rPr dirty="0"/>
              <a:t>THANK YOU</a:t>
            </a:r>
            <a:r>
              <a:rPr lang="en-US" dirty="0"/>
              <a:t> for joining us today</a:t>
            </a:r>
            <a:r>
              <a:rPr dirty="0"/>
              <a:t>!</a:t>
            </a:r>
            <a:r>
              <a:rPr lang="en-US" dirty="0"/>
              <a:t> We will post this recording and presentation slides to POP for your review later.</a:t>
            </a:r>
            <a:endParaRPr dirty="0"/>
          </a:p>
          <a:p>
            <a:endParaRPr lang="en-US" dirty="0"/>
          </a:p>
          <a:p>
            <a:r>
              <a:rPr lang="en-US" dirty="0"/>
              <a:t>Please reach out to us with more questions related to POP, or the competition in general, at </a:t>
            </a:r>
            <a:r>
              <a:rPr lang="en-US" dirty="0" err="1"/>
              <a:t>avatar@XPRIZE.org</a:t>
            </a:r>
            <a:r>
              <a:rPr lang="en-US" dirty="0"/>
              <a:t>. We’re here to help you. </a:t>
            </a:r>
          </a:p>
          <a:p>
            <a:endParaRPr lang="en-US" dirty="0"/>
          </a:p>
          <a:p>
            <a:r>
              <a:rPr lang="en-US" i="1" dirty="0"/>
              <a:t>Sign off</a:t>
            </a:r>
            <a:endParaRPr i="1" dirty="0"/>
          </a:p>
        </p:txBody>
      </p:sp>
    </p:spTree>
    <p:extLst>
      <p:ext uri="{BB962C8B-B14F-4D97-AF65-F5344CB8AC3E}">
        <p14:creationId xmlns:p14="http://schemas.microsoft.com/office/powerpoint/2010/main" val="59565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latin typeface="Calibri" charset="0"/>
                <a:cs typeface="Calibri" charset="0"/>
                <a:sym typeface="Calibri" charset="0"/>
              </a:rPr>
              <a:t>Raymond Orteig Prize inspired the creation of XPRIZE</a:t>
            </a:r>
          </a:p>
          <a:p>
            <a:pPr eaLnBrk="1" hangingPunct="1"/>
            <a:endParaRPr lang="en-US" baseline="0" dirty="0">
              <a:latin typeface="ITC Franklin Gothic Std Book" charset="0"/>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a:solidFill>
                  <a:srgbClr val="000000"/>
                </a:solidFill>
                <a:latin typeface="Calibri" charset="0"/>
                <a:cs typeface="Calibri" charset="0"/>
                <a:sym typeface="Calibri" charset="0"/>
              </a:rPr>
              <a:t>Hotel magnate Raymond Orteig offered the $25,000 Prize for the first person to fly non-stop between New York and Paris.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a:solidFill>
                  <a:srgbClr val="000000"/>
                </a:solidFill>
                <a:latin typeface="Calibri" charset="0"/>
                <a:cs typeface="Calibri" charset="0"/>
                <a:sym typeface="Calibri" charset="0"/>
              </a:rPr>
              <a:t>Prize had nine different attempts to cross the Atlantic, which cost a cumulative $400,000 to win the $25,000 purse.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a:solidFill>
                  <a:srgbClr val="000000"/>
                </a:solidFill>
                <a:latin typeface="Calibri" charset="0"/>
                <a:cs typeface="Calibri" charset="0"/>
                <a:sym typeface="Calibri" charset="0"/>
              </a:rPr>
              <a:t>Six people died in attempts</a:t>
            </a:r>
          </a:p>
          <a:p>
            <a:pPr eaLnBrk="1" hangingPunct="1">
              <a:spcBef>
                <a:spcPct val="0"/>
              </a:spcBef>
            </a:pPr>
            <a:endParaRPr lang="en-US" dirty="0">
              <a:solidFill>
                <a:srgbClr val="000000"/>
              </a:solidFill>
              <a:latin typeface="Calibri" charset="0"/>
              <a:cs typeface="Calibri" charset="0"/>
              <a:sym typeface="Calibri" charset="0"/>
            </a:endParaRPr>
          </a:p>
          <a:p>
            <a:pPr eaLnBrk="1" hangingPunct="1">
              <a:spcBef>
                <a:spcPct val="0"/>
              </a:spcBef>
            </a:pPr>
            <a:r>
              <a:rPr lang="en-US" dirty="0">
                <a:solidFill>
                  <a:srgbClr val="000000"/>
                </a:solidFill>
                <a:latin typeface="Calibri" charset="0"/>
                <a:cs typeface="Calibri" charset="0"/>
                <a:sym typeface="Calibri" charset="0"/>
              </a:rPr>
              <a:t>In </a:t>
            </a:r>
            <a:r>
              <a:rPr lang="en-US" sz="2400" b="1" u="sng" dirty="0">
                <a:solidFill>
                  <a:srgbClr val="000000"/>
                </a:solidFill>
                <a:latin typeface="Calibri" charset="0"/>
                <a:cs typeface="Calibri" charset="0"/>
                <a:sym typeface="Calibri" charset="0"/>
              </a:rPr>
              <a:t>1927</a:t>
            </a:r>
            <a:r>
              <a:rPr lang="en-US" dirty="0">
                <a:solidFill>
                  <a:srgbClr val="000000"/>
                </a:solidFill>
                <a:latin typeface="Calibri" charset="0"/>
                <a:cs typeface="Calibri" charset="0"/>
                <a:sym typeface="Calibri" charset="0"/>
              </a:rPr>
              <a:t>, 25-year-old underdog Charles Lindbergh won the prize.</a:t>
            </a:r>
          </a:p>
          <a:p>
            <a:pPr marL="171450" indent="-171450" eaLnBrk="1" hangingPunct="1">
              <a:spcBef>
                <a:spcPct val="0"/>
              </a:spcBef>
              <a:buFont typeface="Arial"/>
              <a:buChar char="•"/>
            </a:pPr>
            <a:r>
              <a:rPr lang="en-US" dirty="0">
                <a:solidFill>
                  <a:srgbClr val="000000"/>
                </a:solidFill>
                <a:latin typeface="Calibri" charset="0"/>
                <a:cs typeface="Calibri" charset="0"/>
                <a:sym typeface="Calibri" charset="0"/>
              </a:rPr>
              <a:t>No experience: 3 year air mail pilot, Flying fool</a:t>
            </a:r>
          </a:p>
          <a:p>
            <a:pPr marL="171450" indent="-171450" eaLnBrk="1" hangingPunct="1">
              <a:spcBef>
                <a:spcPct val="0"/>
              </a:spcBef>
              <a:buFont typeface="Arial"/>
              <a:buChar char="•"/>
            </a:pPr>
            <a:r>
              <a:rPr lang="en-US" dirty="0">
                <a:solidFill>
                  <a:srgbClr val="000000"/>
                </a:solidFill>
                <a:latin typeface="Calibri" charset="0"/>
                <a:cs typeface="Calibri" charset="0"/>
                <a:sym typeface="Calibri" charset="0"/>
              </a:rPr>
              <a:t>No money: Used all his savings</a:t>
            </a:r>
          </a:p>
          <a:p>
            <a:pPr marL="171450" indent="-171450" eaLnBrk="1" hangingPunct="1">
              <a:spcBef>
                <a:spcPct val="0"/>
              </a:spcBef>
              <a:buFont typeface="Arial"/>
              <a:buChar char="•"/>
            </a:pPr>
            <a:r>
              <a:rPr lang="en-US" dirty="0">
                <a:solidFill>
                  <a:srgbClr val="000000"/>
                </a:solidFill>
                <a:latin typeface="Calibri" charset="0"/>
                <a:cs typeface="Calibri" charset="0"/>
                <a:sym typeface="Calibri" charset="0"/>
              </a:rPr>
              <a:t>No history/materials: Developed a single engine plane</a:t>
            </a:r>
          </a:p>
          <a:p>
            <a:pPr marL="171450" indent="-171450" eaLnBrk="1" hangingPunct="1">
              <a:spcBef>
                <a:spcPct val="0"/>
              </a:spcBef>
              <a:buFont typeface="Arial"/>
              <a:buChar char="•"/>
            </a:pPr>
            <a:r>
              <a:rPr lang="en-US" dirty="0">
                <a:solidFill>
                  <a:srgbClr val="000000"/>
                </a:solidFill>
                <a:latin typeface="Calibri" charset="0"/>
                <a:cs typeface="Calibri" charset="0"/>
                <a:sym typeface="Calibri" charset="0"/>
              </a:rPr>
              <a:t>Nothing for granted: Trimmed edges of his maps, threw out all safety gear</a:t>
            </a:r>
          </a:p>
          <a:p>
            <a:pPr marL="171450" indent="-171450" eaLnBrk="1" hangingPunct="1">
              <a:spcBef>
                <a:spcPct val="0"/>
              </a:spcBef>
              <a:buFont typeface="Arial"/>
              <a:buChar char="•"/>
            </a:pPr>
            <a:r>
              <a:rPr lang="en-US" dirty="0">
                <a:solidFill>
                  <a:srgbClr val="000000"/>
                </a:solidFill>
                <a:latin typeface="Calibri" charset="0"/>
                <a:cs typeface="Calibri" charset="0"/>
                <a:sym typeface="Calibri" charset="0"/>
              </a:rPr>
              <a:t>Developed a new model for dead reckoning by air</a:t>
            </a:r>
          </a:p>
          <a:p>
            <a:pPr eaLnBrk="1" hangingPunct="1">
              <a:spcBef>
                <a:spcPct val="0"/>
              </a:spcBef>
            </a:pPr>
            <a:endParaRPr lang="en-US" dirty="0">
              <a:solidFill>
                <a:srgbClr val="000000"/>
              </a:solidFill>
              <a:latin typeface="Calibri" charset="0"/>
              <a:cs typeface="Calibri" charset="0"/>
              <a:sym typeface="Calibri" charset="0"/>
            </a:endParaRPr>
          </a:p>
          <a:p>
            <a:pPr eaLnBrk="1" hangingPunct="1"/>
            <a:endParaRPr lang="en-US" dirty="0">
              <a:solidFill>
                <a:srgbClr val="000000"/>
              </a:solidFill>
              <a:latin typeface="Calibri" charset="0"/>
              <a:cs typeface="Calibri" charset="0"/>
              <a:sym typeface="Calibri" charset="0"/>
            </a:endParaRPr>
          </a:p>
          <a:p>
            <a:endParaRPr lang="en-US" dirty="0">
              <a:latin typeface="Calibri" charset="0"/>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baseline="0" dirty="0">
              <a:solidFill>
                <a:srgbClr val="000000"/>
              </a:solidFill>
              <a:latin typeface="Calibri" charset="0"/>
              <a:cs typeface="Calibri" charset="0"/>
              <a:sym typeface="Calibri"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srgbClr val="000000"/>
              </a:solidFill>
              <a:latin typeface="Calibri" charset="0"/>
              <a:cs typeface="Calibri" charset="0"/>
              <a:sym typeface="Calibri" charset="0"/>
            </a:endParaRPr>
          </a:p>
          <a:p>
            <a:pPr eaLnBrk="1" hangingPunct="1"/>
            <a:endParaRPr lang="en-US" baseline="0" dirty="0">
              <a:latin typeface="ITC Franklin Gothic Std Book" charset="0"/>
            </a:endParaRPr>
          </a:p>
          <a:p>
            <a:endParaRPr lang="en-US" dirty="0">
              <a:latin typeface="Calibri"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3E34C832-AD53-2441-92C3-1EF6AB9DF473}" type="slidenum">
              <a:rPr lang="en-US" smtClean="0"/>
              <a:t>3</a:t>
            </a:fld>
            <a:endParaRPr lang="en-US" dirty="0"/>
          </a:p>
        </p:txBody>
      </p:sp>
    </p:spTree>
    <p:extLst>
      <p:ext uri="{BB962C8B-B14F-4D97-AF65-F5344CB8AC3E}">
        <p14:creationId xmlns:p14="http://schemas.microsoft.com/office/powerpoint/2010/main" val="2651618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ct val="0"/>
              </a:spcBef>
              <a:spcAft>
                <a:spcPts val="0"/>
              </a:spcAft>
              <a:buClrTx/>
              <a:buSzTx/>
              <a:buFontTx/>
              <a:buNone/>
              <a:tabLst/>
              <a:defRPr/>
            </a:pPr>
            <a:r>
              <a:rPr lang="en-US" dirty="0">
                <a:solidFill>
                  <a:srgbClr val="000000"/>
                </a:solidFill>
                <a:latin typeface="Calibri" charset="0"/>
                <a:cs typeface="Calibri" charset="0"/>
                <a:sym typeface="Calibri" charset="0"/>
              </a:rPr>
              <a:t>…Spawned today’s $300 billion aviation industry </a:t>
            </a:r>
            <a:r>
              <a:rPr lang="en-US" baseline="0" dirty="0">
                <a:solidFill>
                  <a:srgbClr val="000000"/>
                </a:solidFill>
                <a:latin typeface="Calibri" charset="0"/>
                <a:cs typeface="Calibri" charset="0"/>
                <a:sym typeface="Calibri" charset="0"/>
              </a:rPr>
              <a:t> and c</a:t>
            </a:r>
            <a:r>
              <a:rPr lang="en-US" dirty="0">
                <a:solidFill>
                  <a:srgbClr val="000000"/>
                </a:solidFill>
                <a:latin typeface="Calibri" charset="0"/>
                <a:cs typeface="Calibri" charset="0"/>
                <a:sym typeface="Calibri" charset="0"/>
              </a:rPr>
              <a:t>hanged the paradigm of air travel and distance forever. </a:t>
            </a:r>
          </a:p>
          <a:p>
            <a:pPr eaLnBrk="1" hangingPunct="1">
              <a:spcBef>
                <a:spcPct val="0"/>
              </a:spcBef>
            </a:pPr>
            <a:endParaRPr lang="en-US" dirty="0">
              <a:solidFill>
                <a:srgbClr val="000000"/>
              </a:solidFill>
              <a:latin typeface="Calibri" charset="0"/>
              <a:cs typeface="Calibri" charset="0"/>
              <a:sym typeface="Calibri" charset="0"/>
            </a:endParaRPr>
          </a:p>
          <a:p>
            <a:pPr eaLnBrk="1" hangingPunct="1">
              <a:spcBef>
                <a:spcPct val="0"/>
              </a:spcBef>
            </a:pPr>
            <a:r>
              <a:rPr lang="en-US" dirty="0">
                <a:solidFill>
                  <a:srgbClr val="000000"/>
                </a:solidFill>
                <a:latin typeface="Calibri" charset="0"/>
                <a:cs typeface="Calibri" charset="0"/>
                <a:sym typeface="Calibri" charset="0"/>
              </a:rPr>
              <a:t>PRIZES CHANGE WHAT PEOPLE THINK IS POSSIBLE</a:t>
            </a:r>
          </a:p>
          <a:p>
            <a:pPr eaLnBrk="1" hangingPunct="1">
              <a:spcBef>
                <a:spcPct val="0"/>
              </a:spcBef>
            </a:pPr>
            <a:endParaRPr lang="en-US" dirty="0">
              <a:solidFill>
                <a:srgbClr val="000000"/>
              </a:solidFill>
              <a:latin typeface="Calibri" charset="0"/>
              <a:cs typeface="Calibri" charset="0"/>
              <a:sym typeface="Calibri" charset="0"/>
            </a:endParaRPr>
          </a:p>
          <a:p>
            <a:pPr eaLnBrk="1" hangingPunct="1">
              <a:spcBef>
                <a:spcPct val="0"/>
              </a:spcBef>
            </a:pPr>
            <a:r>
              <a:rPr lang="en-US" dirty="0">
                <a:solidFill>
                  <a:srgbClr val="000000"/>
                </a:solidFill>
                <a:latin typeface="Calibri" charset="0"/>
                <a:cs typeface="Calibri" charset="0"/>
                <a:sym typeface="Calibri" charset="0"/>
              </a:rPr>
              <a:t>Within 3 years:</a:t>
            </a:r>
          </a:p>
          <a:p>
            <a:pPr marL="171450" indent="-171450" eaLnBrk="1" hangingPunct="1">
              <a:spcBef>
                <a:spcPct val="0"/>
              </a:spcBef>
              <a:buFont typeface="Arial"/>
              <a:buChar char="•"/>
            </a:pPr>
            <a:r>
              <a:rPr lang="en-US" dirty="0">
                <a:solidFill>
                  <a:srgbClr val="000000"/>
                </a:solidFill>
                <a:latin typeface="Calibri" charset="0"/>
                <a:cs typeface="Calibri" charset="0"/>
                <a:sym typeface="Calibri" charset="0"/>
              </a:rPr>
              <a:t># of passengers went up by 30x in 3 year</a:t>
            </a:r>
          </a:p>
          <a:p>
            <a:pPr marL="171450" indent="-171450" eaLnBrk="1" hangingPunct="1">
              <a:spcBef>
                <a:spcPct val="0"/>
              </a:spcBef>
              <a:buFont typeface="Arial"/>
              <a:buChar char="•"/>
            </a:pPr>
            <a:r>
              <a:rPr lang="en-US" dirty="0">
                <a:solidFill>
                  <a:srgbClr val="000000"/>
                </a:solidFill>
                <a:latin typeface="Calibri" charset="0"/>
                <a:cs typeface="Calibri" charset="0"/>
                <a:sym typeface="Calibri" charset="0"/>
              </a:rPr>
              <a:t>300% increase in apps for pilots licenses in 1 year</a:t>
            </a:r>
          </a:p>
          <a:p>
            <a:pPr marL="171450" indent="-171450" eaLnBrk="1" hangingPunct="1">
              <a:spcBef>
                <a:spcPct val="0"/>
              </a:spcBef>
              <a:buFont typeface="Arial"/>
              <a:buChar char="•"/>
            </a:pPr>
            <a:r>
              <a:rPr lang="en-US" dirty="0">
                <a:solidFill>
                  <a:srgbClr val="000000"/>
                </a:solidFill>
                <a:latin typeface="Calibri" charset="0"/>
                <a:cs typeface="Calibri" charset="0"/>
                <a:sym typeface="Calibri" charset="0"/>
              </a:rPr>
              <a:t>400% increase in licensed aircraft in 1 year</a:t>
            </a:r>
          </a:p>
          <a:p>
            <a:pPr marL="171450" indent="-171450" eaLnBrk="1" hangingPunct="1">
              <a:spcBef>
                <a:spcPct val="0"/>
              </a:spcBef>
              <a:buFont typeface="Arial"/>
              <a:buChar char="•"/>
            </a:pPr>
            <a:r>
              <a:rPr lang="en-US" dirty="0">
                <a:solidFill>
                  <a:srgbClr val="000000"/>
                </a:solidFill>
                <a:latin typeface="Calibri" charset="0"/>
                <a:cs typeface="Calibri" charset="0"/>
                <a:sym typeface="Calibri" charset="0"/>
              </a:rPr>
              <a:t>30M Americans saw Spirit of St. Louis in 1 year after the flight</a:t>
            </a:r>
          </a:p>
          <a:p>
            <a:pPr eaLnBrk="1" hangingPunct="1">
              <a:spcBef>
                <a:spcPct val="0"/>
              </a:spcBef>
            </a:pPr>
            <a:endParaRPr lang="en-US" dirty="0">
              <a:solidFill>
                <a:srgbClr val="000000"/>
              </a:solidFill>
              <a:latin typeface="Calibri" charset="0"/>
              <a:cs typeface="Calibri" charset="0"/>
              <a:sym typeface="Calibri" charset="0"/>
            </a:endParaRPr>
          </a:p>
          <a:p>
            <a:endParaRPr lang="en-US" dirty="0">
              <a:latin typeface="Calibri" charset="0"/>
            </a:endParaRPr>
          </a:p>
          <a:p>
            <a:pPr marL="0" marR="0" indent="0" algn="l" defTabSz="457178"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alibri" charset="0"/>
                <a:cs typeface="Calibri" charset="0"/>
                <a:sym typeface="Calibri" charset="0"/>
              </a:rPr>
              <a:t>The story of Charles Lindbergh illustrates the inspiration for the XPRIZE---Spirit of St. Louis, Peter Diamandis</a:t>
            </a:r>
          </a:p>
          <a:p>
            <a:endParaRPr lang="en-US" dirty="0"/>
          </a:p>
        </p:txBody>
      </p:sp>
      <p:sp>
        <p:nvSpPr>
          <p:cNvPr id="4" name="Slide Number Placeholder 3"/>
          <p:cNvSpPr>
            <a:spLocks noGrp="1"/>
          </p:cNvSpPr>
          <p:nvPr>
            <p:ph type="sldNum" sz="quarter" idx="10"/>
          </p:nvPr>
        </p:nvSpPr>
        <p:spPr/>
        <p:txBody>
          <a:bodyPr/>
          <a:lstStyle/>
          <a:p>
            <a:fld id="{3E34C832-AD53-2441-92C3-1EF6AB9DF473}" type="slidenum">
              <a:rPr lang="en-US" smtClean="0"/>
              <a:t>4</a:t>
            </a:fld>
            <a:endParaRPr lang="en-US" dirty="0"/>
          </a:p>
        </p:txBody>
      </p:sp>
    </p:spTree>
    <p:extLst>
      <p:ext uri="{BB962C8B-B14F-4D97-AF65-F5344CB8AC3E}">
        <p14:creationId xmlns:p14="http://schemas.microsoft.com/office/powerpoint/2010/main" val="1920914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aseline="0" dirty="0"/>
              <a:t>With the Spirit of St. Louis in mind, and a lifelong dream to go into space, but knowing only governments were doing this, CEO Peter Diamandis created the Ansari XPRIZE </a:t>
            </a:r>
          </a:p>
          <a:p>
            <a:endParaRPr lang="en-US" baseline="0" dirty="0"/>
          </a:p>
          <a:p>
            <a:r>
              <a:rPr lang="en-US" baseline="0" dirty="0"/>
              <a:t>$10M price for the first team to fly into space – twice in 2 weeks. </a:t>
            </a:r>
          </a:p>
          <a:p>
            <a:endParaRPr lang="en-US" baseline="0" dirty="0"/>
          </a:p>
          <a:p>
            <a:r>
              <a:rPr lang="en-US" baseline="0" dirty="0"/>
              <a:t>This launched the commercial space agency …</a:t>
            </a:r>
          </a:p>
          <a:p>
            <a:endParaRPr lang="en-US" dirty="0"/>
          </a:p>
        </p:txBody>
      </p:sp>
    </p:spTree>
    <p:extLst>
      <p:ext uri="{BB962C8B-B14F-4D97-AF65-F5344CB8AC3E}">
        <p14:creationId xmlns:p14="http://schemas.microsoft.com/office/powerpoint/2010/main" val="3876060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To date the XPRIZE has awarded over $30M dollars for breakthroughs in fields including: fuel-efficient vehicles, ocean health, safety, water, etc. </a:t>
            </a:r>
            <a:endParaRPr lang="en-US" baseline="0" dirty="0"/>
          </a:p>
          <a:p>
            <a:endParaRPr lang="en-US" dirty="0"/>
          </a:p>
        </p:txBody>
      </p:sp>
    </p:spTree>
    <p:extLst>
      <p:ext uri="{BB962C8B-B14F-4D97-AF65-F5344CB8AC3E}">
        <p14:creationId xmlns:p14="http://schemas.microsoft.com/office/powerpoint/2010/main" val="1982392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457200" rtl="0" eaLnBrk="1" fontAlgn="base" latinLnBrk="0" hangingPunct="1">
              <a:lnSpc>
                <a:spcPct val="117999"/>
              </a:lnSpc>
              <a:spcBef>
                <a:spcPts val="0"/>
              </a:spcBef>
              <a:spcAft>
                <a:spcPts val="0"/>
              </a:spcAft>
              <a:buClrTx/>
              <a:buSzTx/>
              <a:buFont typeface="Arial" charset="0"/>
              <a:buChar char="•"/>
              <a:tabLst/>
              <a:defRPr/>
            </a:pPr>
            <a:r>
              <a:rPr lang="en-US" sz="2000" dirty="0">
                <a:solidFill>
                  <a:schemeClr val="bg1"/>
                </a:solidFill>
              </a:rPr>
              <a:t>ANA and XPRIZE realize that our ability to physically experience another geographic location, or to provide on-the-ground assistance where needed, is limited by cost and time. It’s time for a disruption. </a:t>
            </a:r>
          </a:p>
          <a:p>
            <a:pPr marL="342900" marR="0" lvl="0" indent="-342900" defTabSz="457200" rtl="0" eaLnBrk="1" fontAlgn="base" latinLnBrk="0" hangingPunct="1">
              <a:lnSpc>
                <a:spcPct val="117999"/>
              </a:lnSpc>
              <a:spcBef>
                <a:spcPts val="0"/>
              </a:spcBef>
              <a:spcAft>
                <a:spcPts val="0"/>
              </a:spcAft>
              <a:buClrTx/>
              <a:buSzTx/>
              <a:buFont typeface="Arial" charset="0"/>
              <a:buChar char="•"/>
              <a:tabLst/>
              <a:defRPr/>
            </a:pPr>
            <a:endParaRPr lang="en-US" sz="2000" dirty="0">
              <a:solidFill>
                <a:schemeClr val="bg1"/>
              </a:solidFill>
            </a:endParaRPr>
          </a:p>
          <a:p>
            <a:pPr marL="342900" marR="0" lvl="0" indent="-342900" defTabSz="457200" rtl="0" eaLnBrk="1" fontAlgn="base" latinLnBrk="0" hangingPunct="1">
              <a:lnSpc>
                <a:spcPct val="117999"/>
              </a:lnSpc>
              <a:spcBef>
                <a:spcPts val="0"/>
              </a:spcBef>
              <a:spcAft>
                <a:spcPts val="0"/>
              </a:spcAft>
              <a:buClrTx/>
              <a:buSzTx/>
              <a:buFont typeface="Arial" charset="0"/>
              <a:buChar char="•"/>
              <a:tabLst/>
              <a:defRPr/>
            </a:pPr>
            <a:r>
              <a:rPr lang="en-US" sz="2000" dirty="0">
                <a:solidFill>
                  <a:schemeClr val="bg1"/>
                </a:solidFill>
              </a:rPr>
              <a:t>READ OFF SLIDE</a:t>
            </a:r>
          </a:p>
          <a:p>
            <a:pPr marL="342900" marR="0" lvl="0" indent="-342900" defTabSz="457200" rtl="0" eaLnBrk="1" fontAlgn="base" latinLnBrk="0" hangingPunct="1">
              <a:lnSpc>
                <a:spcPct val="117999"/>
              </a:lnSpc>
              <a:spcBef>
                <a:spcPts val="0"/>
              </a:spcBef>
              <a:spcAft>
                <a:spcPts val="0"/>
              </a:spcAft>
              <a:buClrTx/>
              <a:buSzTx/>
              <a:buFont typeface="Arial" charset="0"/>
              <a:buChar char="•"/>
              <a:tabLst/>
              <a:defRPr/>
            </a:pPr>
            <a:endParaRPr lang="en-US" sz="2000" dirty="0">
              <a:solidFill>
                <a:schemeClr val="bg1"/>
              </a:solidFill>
            </a:endParaRPr>
          </a:p>
          <a:p>
            <a:pPr marL="342900" marR="0" lvl="0" indent="-342900" defTabSz="457200" rtl="0" eaLnBrk="1" fontAlgn="base" latinLnBrk="0" hangingPunct="1">
              <a:lnSpc>
                <a:spcPct val="117999"/>
              </a:lnSpc>
              <a:spcBef>
                <a:spcPts val="0"/>
              </a:spcBef>
              <a:spcAft>
                <a:spcPts val="0"/>
              </a:spcAft>
              <a:buClrTx/>
              <a:buSzTx/>
              <a:buFont typeface="Arial" charset="0"/>
              <a:buChar char="•"/>
              <a:tabLst/>
              <a:defRPr/>
            </a:pPr>
            <a:r>
              <a:rPr lang="en-US" sz="2000" dirty="0">
                <a:solidFill>
                  <a:schemeClr val="bg1"/>
                </a:solidFill>
              </a:rPr>
              <a:t>The ANA Avatar XPRIZE can bypass these limitations, allowing us to more rapidly and efficiently distribute skills and hands-on expertise to distant geographic locations where they are needed, transcending the barriers of distance and time.</a:t>
            </a:r>
          </a:p>
          <a:p>
            <a:pPr marL="342900" marR="0" indent="-342900" defTabSz="457200" rtl="0" eaLnBrk="1" fontAlgn="base" latinLnBrk="0" hangingPunct="1">
              <a:lnSpc>
                <a:spcPct val="117999"/>
              </a:lnSpc>
              <a:spcBef>
                <a:spcPts val="0"/>
              </a:spcBef>
              <a:spcAft>
                <a:spcPts val="0"/>
              </a:spcAft>
              <a:buClrTx/>
              <a:buSzTx/>
              <a:buFont typeface="Arial" charset="0"/>
              <a:buChar char="•"/>
              <a:tabLst/>
              <a:defRPr/>
            </a:pPr>
            <a:endParaRPr lang="en-US" sz="2200" b="0" i="0" u="none" strike="noStrike"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957543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0" indent="-342900" defTabSz="457200" rtl="0" eaLnBrk="1" fontAlgn="base" latinLnBrk="0" hangingPunct="1">
              <a:lnSpc>
                <a:spcPct val="117999"/>
              </a:lnSpc>
              <a:spcBef>
                <a:spcPts val="0"/>
              </a:spcBef>
              <a:spcAft>
                <a:spcPts val="0"/>
              </a:spcAft>
              <a:buClrTx/>
              <a:buSzTx/>
              <a:buFont typeface="Arial" charset="0"/>
              <a:buChar char="•"/>
              <a:tabLst/>
              <a:defRPr/>
            </a:pPr>
            <a:r>
              <a:rPr lang="en-US" sz="2200" dirty="0">
                <a:effectLst/>
                <a:latin typeface="Helvetica Neue"/>
                <a:ea typeface="Helvetica Neue"/>
                <a:cs typeface="Helvetica Neue"/>
                <a:sym typeface="Helvetica Neue"/>
              </a:rPr>
              <a:t>READ SLIDE</a:t>
            </a:r>
          </a:p>
          <a:p>
            <a:pPr marL="342900" marR="0" lvl="0" indent="-342900" defTabSz="457200" rtl="0" eaLnBrk="1" fontAlgn="base" latinLnBrk="0" hangingPunct="1">
              <a:lnSpc>
                <a:spcPct val="117999"/>
              </a:lnSpc>
              <a:spcBef>
                <a:spcPts val="0"/>
              </a:spcBef>
              <a:spcAft>
                <a:spcPts val="0"/>
              </a:spcAft>
              <a:buClrTx/>
              <a:buSzTx/>
              <a:buFont typeface="Arial" charset="0"/>
              <a:buChar char="•"/>
              <a:tabLst/>
              <a:defRPr/>
            </a:pPr>
            <a:endParaRPr lang="en-US" sz="2200" dirty="0">
              <a:effectLst/>
              <a:latin typeface="Helvetica Neue"/>
              <a:ea typeface="Helvetica Neue"/>
              <a:cs typeface="Helvetica Neue"/>
              <a:sym typeface="Helvetica Neue"/>
            </a:endParaRPr>
          </a:p>
          <a:p>
            <a:pPr marL="342900" marR="0" lvl="0" indent="-342900" defTabSz="457200" rtl="0" eaLnBrk="1" fontAlgn="base" latinLnBrk="0" hangingPunct="1">
              <a:lnSpc>
                <a:spcPct val="117999"/>
              </a:lnSpc>
              <a:spcBef>
                <a:spcPts val="0"/>
              </a:spcBef>
              <a:spcAft>
                <a:spcPts val="0"/>
              </a:spcAft>
              <a:buClrTx/>
              <a:buSzTx/>
              <a:buFont typeface="Arial" charset="0"/>
              <a:buChar char="•"/>
              <a:tabLst/>
              <a:defRPr/>
            </a:pPr>
            <a:r>
              <a:rPr lang="en-US" sz="2200" dirty="0">
                <a:effectLst/>
                <a:latin typeface="Helvetica Neue"/>
                <a:ea typeface="Helvetica Neue"/>
                <a:cs typeface="Helvetica Neue"/>
                <a:sym typeface="Helvetica Neue"/>
              </a:rPr>
              <a:t>A successful solution to this challenge will enable humankind to take the next step in transcending the limits of physical transportation, leading to a more connected world. </a:t>
            </a:r>
            <a:endParaRPr lang="en-US" dirty="0"/>
          </a:p>
          <a:p>
            <a:pPr marL="342900" marR="0" lvl="0" indent="-342900" defTabSz="457200" rtl="0" eaLnBrk="1" fontAlgn="base" latinLnBrk="0" hangingPunct="1">
              <a:lnSpc>
                <a:spcPct val="117999"/>
              </a:lnSpc>
              <a:spcBef>
                <a:spcPts val="0"/>
              </a:spcBef>
              <a:spcAft>
                <a:spcPts val="0"/>
              </a:spcAft>
              <a:buClrTx/>
              <a:buSzTx/>
              <a:buFont typeface="Arial" charset="0"/>
              <a:buChar char="•"/>
              <a:tabLst/>
              <a:defRPr/>
            </a:pPr>
            <a:r>
              <a:rPr lang="en-US" sz="2200" dirty="0">
                <a:effectLst/>
                <a:latin typeface="Helvetica Neue"/>
                <a:ea typeface="Helvetica Neue"/>
                <a:cs typeface="Helvetica Neue"/>
                <a:sym typeface="Helvetica Neue"/>
              </a:rPr>
              <a:t>This sense of presence in a physical embodied Avatar form is a key principle by which the overall success of the winning Avatar System will be evaluated. </a:t>
            </a:r>
            <a:endParaRPr lang="en-US" dirty="0"/>
          </a:p>
          <a:p>
            <a:pPr marL="342900" marR="0" indent="-342900" defTabSz="457200" rtl="0" eaLnBrk="1" fontAlgn="base" latinLnBrk="0" hangingPunct="1">
              <a:lnSpc>
                <a:spcPct val="117999"/>
              </a:lnSpc>
              <a:spcBef>
                <a:spcPts val="0"/>
              </a:spcBef>
              <a:spcAft>
                <a:spcPts val="0"/>
              </a:spcAft>
              <a:buClrTx/>
              <a:buSzTx/>
              <a:buFont typeface="Arial" charset="0"/>
              <a:buChar char="•"/>
              <a:tabLst/>
              <a:defRPr/>
            </a:pPr>
            <a:endParaRPr lang="en-US" sz="2200" dirty="0">
              <a:effectLst/>
              <a:latin typeface="Helvetica Neue"/>
              <a:ea typeface="Helvetica Neue"/>
              <a:cs typeface="Helvetica Neue"/>
              <a:sym typeface="Helvetica Neue"/>
            </a:endParaRPr>
          </a:p>
          <a:p>
            <a:pPr marL="342900" marR="0" indent="-342900" defTabSz="457200" rtl="0" eaLnBrk="1" fontAlgn="base" latinLnBrk="0" hangingPunct="1">
              <a:lnSpc>
                <a:spcPct val="117999"/>
              </a:lnSpc>
              <a:spcBef>
                <a:spcPts val="0"/>
              </a:spcBef>
              <a:spcAft>
                <a:spcPts val="0"/>
              </a:spcAft>
              <a:buClrTx/>
              <a:buSzTx/>
              <a:buFont typeface="Arial" charset="0"/>
              <a:buChar char="•"/>
              <a:tabLst/>
              <a:defRPr/>
            </a:pPr>
            <a:endParaRPr lang="en-US" sz="2200" b="0" i="0" u="none" strike="noStrike"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72577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2200" b="0" i="0" u="none" strike="noStrike" dirty="0">
                <a:effectLst/>
                <a:latin typeface="Helvetica Neue"/>
                <a:ea typeface="Helvetica Neue"/>
                <a:cs typeface="Helvetica Neue"/>
                <a:sym typeface="Helvetica Neue"/>
              </a:rPr>
              <a:t>A complete avatar system integrates multiple exponential technologies, including robotics, </a:t>
            </a:r>
            <a:r>
              <a:rPr lang="en-US" sz="2200" b="1" i="0" u="none" strike="noStrike" dirty="0">
                <a:effectLst/>
                <a:latin typeface="Helvetica Neue"/>
                <a:ea typeface="Helvetica Neue"/>
                <a:cs typeface="Helvetica Neue"/>
                <a:sym typeface="Helvetica Neue"/>
              </a:rPr>
              <a:t>machine learning / artificial intelligence (AI),</a:t>
            </a:r>
            <a:r>
              <a:rPr lang="en-US" sz="2200" b="0" i="0" u="none" strike="noStrike" dirty="0">
                <a:effectLst/>
                <a:latin typeface="Helvetica Neue"/>
                <a:ea typeface="Helvetica Neue"/>
                <a:cs typeface="Helvetica Neue"/>
                <a:sym typeface="Helvetica Neue"/>
              </a:rPr>
              <a:t> advanced sensors, brain machine interface (BMI), Internet of Things (IoT), and virtual and augmented reality (VR and AR), to leverage human skills and experience</a:t>
            </a:r>
            <a:endParaRPr lang="en-US"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1218983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Master" Target="../slideMasters/slideMaster1.xml"/><Relationship Id="rId4" Type="http://schemas.microsoft.com/office/2007/relationships/hdphoto" Target="../media/hdphoto9.wdp"/></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400" y="2"/>
            <a:ext cx="24409400" cy="13715998"/>
          </a:xfrm>
          <a:prstGeom prst="rect">
            <a:avLst/>
          </a:prstGeom>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10_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0200" y="310057"/>
            <a:ext cx="23729949" cy="13095886"/>
          </a:xfrm>
          <a:prstGeom prst="rect">
            <a:avLst/>
          </a:prstGeom>
          <a:ln w="12700">
            <a:miter lim="400000"/>
          </a:ln>
        </p:spPr>
      </p:pic>
      <p:sp>
        <p:nvSpPr>
          <p:cNvPr id="5" name="Rectangle"/>
          <p:cNvSpPr/>
          <p:nvPr userDrawn="1"/>
        </p:nvSpPr>
        <p:spPr>
          <a:xfrm>
            <a:off x="330200" y="310057"/>
            <a:ext cx="23723600" cy="13105033"/>
          </a:xfrm>
          <a:prstGeom prst="rect">
            <a:avLst/>
          </a:prstGeom>
          <a:solidFill>
            <a:srgbClr val="000000">
              <a:alpha val="48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11_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31237" y="216"/>
            <a:ext cx="24852824" cy="13715568"/>
          </a:xfrm>
          <a:prstGeom prst="rect">
            <a:avLst/>
          </a:prstGeom>
          <a:ln w="12700">
            <a:miter lim="400000"/>
          </a:ln>
        </p:spPr>
      </p:pic>
      <p:sp>
        <p:nvSpPr>
          <p:cNvPr id="5" name="Rectangle"/>
          <p:cNvSpPr/>
          <p:nvPr userDrawn="1"/>
        </p:nvSpPr>
        <p:spPr>
          <a:xfrm>
            <a:off x="-231086" y="1"/>
            <a:ext cx="24846172" cy="13725146"/>
          </a:xfrm>
          <a:prstGeom prst="rect">
            <a:avLst/>
          </a:prstGeom>
          <a:solidFill>
            <a:srgbClr val="000000">
              <a:alpha val="48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9_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330199" y="300912"/>
            <a:ext cx="23727229" cy="13114177"/>
          </a:xfrm>
          <a:prstGeom prst="rect">
            <a:avLst/>
          </a:prstGeom>
          <a:ln w="12700">
            <a:miter lim="400000"/>
          </a:ln>
        </p:spPr>
      </p:pic>
      <p:sp>
        <p:nvSpPr>
          <p:cNvPr id="5" name="Rectangle"/>
          <p:cNvSpPr/>
          <p:nvPr userDrawn="1"/>
        </p:nvSpPr>
        <p:spPr>
          <a:xfrm>
            <a:off x="330200" y="300912"/>
            <a:ext cx="23723600" cy="13114177"/>
          </a:xfrm>
          <a:prstGeom prst="rect">
            <a:avLst/>
          </a:prstGeom>
          <a:solidFill>
            <a:srgbClr val="000000">
              <a:alpha val="43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12_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214235" y="1"/>
            <a:ext cx="24816098" cy="13716000"/>
          </a:xfrm>
          <a:prstGeom prst="rect">
            <a:avLst/>
          </a:prstGeom>
          <a:ln w="12700">
            <a:miter lim="400000"/>
          </a:ln>
        </p:spPr>
      </p:pic>
      <p:sp>
        <p:nvSpPr>
          <p:cNvPr id="5" name="Rectangle"/>
          <p:cNvSpPr/>
          <p:nvPr userDrawn="1"/>
        </p:nvSpPr>
        <p:spPr>
          <a:xfrm>
            <a:off x="-214151" y="1"/>
            <a:ext cx="24812302" cy="13716000"/>
          </a:xfrm>
          <a:prstGeom prst="rect">
            <a:avLst/>
          </a:prstGeom>
          <a:solidFill>
            <a:srgbClr val="000000">
              <a:alpha val="43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3_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2000"/>
                    </a14:imgEffect>
                  </a14:imgLayer>
                </a14:imgProps>
              </a:ext>
              <a:ext uri="{28A0092B-C50C-407E-A947-70E740481C1C}">
                <a14:useLocalDpi xmlns:a14="http://schemas.microsoft.com/office/drawing/2010/main"/>
              </a:ext>
            </a:extLst>
          </a:blip>
          <a:srcRect b="-39"/>
          <a:stretch/>
        </p:blipFill>
        <p:spPr>
          <a:xfrm>
            <a:off x="-214152" y="1"/>
            <a:ext cx="24812304" cy="13716000"/>
          </a:xfrm>
          <a:prstGeom prst="rect">
            <a:avLst/>
          </a:prstGeom>
          <a:ln w="12700">
            <a:miter lim="400000"/>
          </a:ln>
        </p:spPr>
      </p:pic>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
        <p:nvSpPr>
          <p:cNvPr id="8" name="Rectangle"/>
          <p:cNvSpPr/>
          <p:nvPr userDrawn="1"/>
        </p:nvSpPr>
        <p:spPr>
          <a:xfrm>
            <a:off x="-206974" y="2"/>
            <a:ext cx="24805126" cy="13715998"/>
          </a:xfrm>
          <a:prstGeom prst="rect">
            <a:avLst/>
          </a:prstGeom>
          <a:gradFill flip="none" rotWithShape="1">
            <a:gsLst>
              <a:gs pos="24000">
                <a:schemeClr val="tx1">
                  <a:alpha val="58000"/>
                </a:schemeClr>
              </a:gs>
              <a:gs pos="99000">
                <a:schemeClr val="tx1">
                  <a:alpha val="0"/>
                </a:schemeClr>
              </a:gs>
            </a:gsLst>
            <a:lin ang="5400000" scaled="1"/>
            <a:tileRect/>
          </a:gradFill>
          <a:ln w="12700">
            <a:miter lim="400000"/>
          </a:ln>
        </p:spPr>
        <p:txBody>
          <a:bodyPr lIns="0" tIns="0" rIns="0" bIns="0" anchor="ctr"/>
          <a:lstStyle/>
          <a:p>
            <a:pPr lvl="0"/>
            <a:r>
              <a:rPr lang="en-US" sz="3200" b="0" dirty="0">
                <a:solidFill>
                  <a:srgbClr val="FFFFFF"/>
                </a:solidFill>
                <a:latin typeface="Helvetica Neue Medium"/>
                <a:ea typeface="Helvetica Neue Medium"/>
                <a:cs typeface="Helvetica Neue Medium"/>
              </a:rPr>
              <a:t> </a:t>
            </a:r>
            <a:endParaRPr sz="3200" b="0" dirty="0">
              <a:solidFill>
                <a:srgbClr val="FFFFFF"/>
              </a:solidFill>
              <a:latin typeface="Helvetica Neue Medium"/>
              <a:ea typeface="Helvetica Neue Medium"/>
              <a:cs typeface="Helvetica Neue Medium"/>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4_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2000"/>
                    </a14:imgEffect>
                  </a14:imgLayer>
                </a14:imgProps>
              </a:ext>
              <a:ext uri="{28A0092B-C50C-407E-A947-70E740481C1C}">
                <a14:useLocalDpi xmlns:a14="http://schemas.microsoft.com/office/drawing/2010/main"/>
              </a:ext>
            </a:extLst>
          </a:blip>
          <a:srcRect b="-39"/>
          <a:stretch/>
        </p:blipFill>
        <p:spPr>
          <a:xfrm>
            <a:off x="330199" y="300912"/>
            <a:ext cx="23723602" cy="13114177"/>
          </a:xfrm>
          <a:prstGeom prst="rect">
            <a:avLst/>
          </a:prstGeom>
          <a:ln w="12700">
            <a:miter lim="400000"/>
          </a:ln>
        </p:spPr>
      </p:pic>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
        <p:nvSpPr>
          <p:cNvPr id="8" name="Rectangle"/>
          <p:cNvSpPr/>
          <p:nvPr userDrawn="1"/>
        </p:nvSpPr>
        <p:spPr>
          <a:xfrm>
            <a:off x="330199" y="300912"/>
            <a:ext cx="23730780" cy="13114177"/>
          </a:xfrm>
          <a:prstGeom prst="rect">
            <a:avLst/>
          </a:prstGeom>
          <a:gradFill flip="none" rotWithShape="1">
            <a:gsLst>
              <a:gs pos="24000">
                <a:schemeClr val="tx1">
                  <a:alpha val="58000"/>
                </a:schemeClr>
              </a:gs>
              <a:gs pos="99000">
                <a:schemeClr val="tx1">
                  <a:alpha val="0"/>
                </a:schemeClr>
              </a:gs>
            </a:gsLst>
            <a:lin ang="5400000" scaled="1"/>
            <a:tileRect/>
          </a:gradFill>
          <a:ln w="12700">
            <a:miter lim="400000"/>
          </a:ln>
        </p:spPr>
        <p:txBody>
          <a:bodyPr lIns="0" tIns="0" rIns="0" bIns="0" anchor="ctr"/>
          <a:lstStyle/>
          <a:p>
            <a:pPr lvl="0"/>
            <a:r>
              <a:rPr lang="en-US" sz="3200" b="0" dirty="0">
                <a:solidFill>
                  <a:srgbClr val="FFFFFF"/>
                </a:solidFill>
                <a:latin typeface="Helvetica Neue Medium"/>
                <a:ea typeface="Helvetica Neue Medium"/>
                <a:cs typeface="Helvetica Neue Medium"/>
              </a:rPr>
              <a:t> </a:t>
            </a:r>
            <a:endParaRPr sz="3200" b="0" dirty="0">
              <a:solidFill>
                <a:srgbClr val="FFFFFF"/>
              </a:solidFill>
              <a:latin typeface="Helvetica Neue Medium"/>
              <a:ea typeface="Helvetica Neue Medium"/>
              <a:cs typeface="Helvetica Neue Medium"/>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7_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0200" y="300912"/>
            <a:ext cx="23723600" cy="13114177"/>
          </a:xfrm>
          <a:prstGeom prst="rect">
            <a:avLst/>
          </a:prstGeom>
          <a:ln w="12700">
            <a:miter lim="400000"/>
          </a:ln>
        </p:spPr>
      </p:pic>
      <p:sp>
        <p:nvSpPr>
          <p:cNvPr id="4" name="Rectangle"/>
          <p:cNvSpPr/>
          <p:nvPr userDrawn="1"/>
        </p:nvSpPr>
        <p:spPr>
          <a:xfrm>
            <a:off x="330199" y="300912"/>
            <a:ext cx="23723600" cy="13114177"/>
          </a:xfrm>
          <a:prstGeom prst="rect">
            <a:avLst/>
          </a:prstGeom>
          <a:solidFill>
            <a:srgbClr val="000000">
              <a:alpha val="21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sp>
        <p:nvSpPr>
          <p:cNvPr id="7" name="Rectangle"/>
          <p:cNvSpPr/>
          <p:nvPr userDrawn="1"/>
        </p:nvSpPr>
        <p:spPr>
          <a:xfrm>
            <a:off x="330199" y="300911"/>
            <a:ext cx="23723600" cy="13114177"/>
          </a:xfrm>
          <a:prstGeom prst="rect">
            <a:avLst/>
          </a:prstGeom>
          <a:solidFill>
            <a:srgbClr val="000000">
              <a:alpha val="24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8_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0200" y="300912"/>
            <a:ext cx="23723600" cy="13114177"/>
          </a:xfrm>
          <a:prstGeom prst="rect">
            <a:avLst/>
          </a:prstGeom>
          <a:ln w="12700">
            <a:miter lim="400000"/>
          </a:ln>
        </p:spPr>
      </p:pic>
      <p:sp>
        <p:nvSpPr>
          <p:cNvPr id="4" name="Rectangle"/>
          <p:cNvSpPr/>
          <p:nvPr userDrawn="1"/>
        </p:nvSpPr>
        <p:spPr>
          <a:xfrm>
            <a:off x="330199" y="300912"/>
            <a:ext cx="23723600" cy="13114177"/>
          </a:xfrm>
          <a:prstGeom prst="rect">
            <a:avLst/>
          </a:prstGeom>
          <a:solidFill>
            <a:srgbClr val="000000">
              <a:alpha val="21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sp>
        <p:nvSpPr>
          <p:cNvPr id="7" name="Rectangle"/>
          <p:cNvSpPr/>
          <p:nvPr userDrawn="1"/>
        </p:nvSpPr>
        <p:spPr>
          <a:xfrm>
            <a:off x="330199" y="300911"/>
            <a:ext cx="23723600" cy="13114177"/>
          </a:xfrm>
          <a:prstGeom prst="rect">
            <a:avLst/>
          </a:prstGeom>
          <a:solidFill>
            <a:srgbClr val="000000">
              <a:alpha val="24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reserve="1">
  <p:cSld name="3_PG# / LOGO copy">
    <p:spTree>
      <p:nvGrpSpPr>
        <p:cNvPr id="1" name=""/>
        <p:cNvGrpSpPr/>
        <p:nvPr/>
      </p:nvGrpSpPr>
      <p:grpSpPr>
        <a:xfrm>
          <a:off x="0" y="0"/>
          <a:ext cx="0" cy="0"/>
          <a:chOff x="0" y="0"/>
          <a:chExt cx="0" cy="0"/>
        </a:xfrm>
      </p:grpSpPr>
      <p:sp>
        <p:nvSpPr>
          <p:cNvPr id="36" name="Rectangle"/>
          <p:cNvSpPr/>
          <p:nvPr/>
        </p:nvSpPr>
        <p:spPr>
          <a:xfrm>
            <a:off x="0" y="0"/>
            <a:ext cx="24384000" cy="13716000"/>
          </a:xfrm>
          <a:prstGeom prst="rect">
            <a:avLst/>
          </a:prstGeom>
          <a:solidFill>
            <a:srgbClr val="E5E6E6"/>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reserve="1">
  <p:cSld name="13_PG# / LOGO copy">
    <p:spTree>
      <p:nvGrpSpPr>
        <p:cNvPr id="1" name=""/>
        <p:cNvGrpSpPr/>
        <p:nvPr/>
      </p:nvGrpSpPr>
      <p:grpSpPr>
        <a:xfrm>
          <a:off x="0" y="0"/>
          <a:ext cx="0" cy="0"/>
          <a:chOff x="0" y="0"/>
          <a:chExt cx="0" cy="0"/>
        </a:xfrm>
      </p:grpSpPr>
      <p:sp>
        <p:nvSpPr>
          <p:cNvPr id="6" name="Rectangle"/>
          <p:cNvSpPr/>
          <p:nvPr userDrawn="1"/>
        </p:nvSpPr>
        <p:spPr>
          <a:xfrm>
            <a:off x="0" y="0"/>
            <a:ext cx="24384000" cy="13716000"/>
          </a:xfrm>
          <a:prstGeom prst="rect">
            <a:avLst/>
          </a:prstGeom>
          <a:gradFill flip="none" rotWithShape="1">
            <a:gsLst>
              <a:gs pos="0">
                <a:srgbClr val="CCCCCC"/>
              </a:gs>
              <a:gs pos="98000">
                <a:srgbClr val="E5E6E6"/>
              </a:gs>
            </a:gsLst>
            <a:lin ang="18000000" scaled="0"/>
            <a:tileRect/>
          </a:gradFill>
          <a:ln w="12700">
            <a:miter lim="400000"/>
          </a:ln>
        </p:spPr>
        <p:txBody>
          <a:bodyPr lIns="0" tIns="0" rIns="0" bIns="0" anchor="ctr"/>
          <a:lstStyle/>
          <a:p>
            <a:pPr lvl="0"/>
            <a:endParaRPr sz="3200" b="0" dirty="0">
              <a:solidFill>
                <a:srgbClr val="FFFFFF"/>
              </a:solidFill>
              <a:latin typeface="Helvetica Neue Medium"/>
              <a:ea typeface="Helvetica Neue Medium"/>
              <a:cs typeface="Helvetica Neue Medium"/>
            </a:endParaRP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reserve="1">
  <p:cSld name="17_PG# / LOGO copy">
    <p:spTree>
      <p:nvGrpSpPr>
        <p:cNvPr id="1" name=""/>
        <p:cNvGrpSpPr/>
        <p:nvPr/>
      </p:nvGrpSpPr>
      <p:grpSpPr>
        <a:xfrm>
          <a:off x="0" y="0"/>
          <a:ext cx="0" cy="0"/>
          <a:chOff x="0" y="0"/>
          <a:chExt cx="0" cy="0"/>
        </a:xfrm>
      </p:grpSpPr>
      <p:sp>
        <p:nvSpPr>
          <p:cNvPr id="36" name="Rectangle"/>
          <p:cNvSpPr/>
          <p:nvPr/>
        </p:nvSpPr>
        <p:spPr>
          <a:xfrm>
            <a:off x="0" y="0"/>
            <a:ext cx="24384000" cy="13716000"/>
          </a:xfrm>
          <a:prstGeom prst="rect">
            <a:avLst/>
          </a:prstGeom>
          <a:gradFill flip="none" rotWithShape="1">
            <a:gsLst>
              <a:gs pos="0">
                <a:srgbClr val="010C37"/>
              </a:gs>
              <a:gs pos="98000">
                <a:srgbClr val="0E4586"/>
              </a:gs>
            </a:gsLst>
            <a:lin ang="18000000" scaled="0"/>
            <a:tileRect/>
          </a:gradFill>
          <a:ln w="12700">
            <a:miter lim="400000"/>
          </a:ln>
        </p:spPr>
        <p:txBody>
          <a:bodyPr lIns="0" tIns="0" rIns="0" bIns="0" anchor="ctr"/>
          <a:lstStyle/>
          <a:p>
            <a:pPr lvl="0"/>
            <a:endParaRPr sz="3200" b="0" dirty="0">
              <a:solidFill>
                <a:srgbClr val="FFFFFF"/>
              </a:solidFill>
              <a:latin typeface="Helvetica Neue Medium"/>
              <a:ea typeface="Helvetica Neue Medium"/>
              <a:cs typeface="Helvetica Neue Medium"/>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47376" y="-139148"/>
            <a:ext cx="24878752" cy="13994298"/>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6_PG# / LOGO copy">
    <p:spTree>
      <p:nvGrpSpPr>
        <p:cNvPr id="1" name=""/>
        <p:cNvGrpSpPr/>
        <p:nvPr/>
      </p:nvGrpSpPr>
      <p:grpSpPr>
        <a:xfrm>
          <a:off x="0" y="0"/>
          <a:ext cx="0" cy="0"/>
          <a:chOff x="0" y="0"/>
          <a:chExt cx="0" cy="0"/>
        </a:xfrm>
      </p:grpSpPr>
      <p:sp>
        <p:nvSpPr>
          <p:cNvPr id="5" name="Rectangle"/>
          <p:cNvSpPr/>
          <p:nvPr userDrawn="1"/>
        </p:nvSpPr>
        <p:spPr>
          <a:xfrm>
            <a:off x="1002890" y="304800"/>
            <a:ext cx="23050909" cy="13106400"/>
          </a:xfrm>
          <a:prstGeom prst="rect">
            <a:avLst/>
          </a:prstGeom>
          <a:solidFill>
            <a:srgbClr val="E5E6E6"/>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14_PG# / LOGO copy">
    <p:spTree>
      <p:nvGrpSpPr>
        <p:cNvPr id="1" name=""/>
        <p:cNvGrpSpPr/>
        <p:nvPr/>
      </p:nvGrpSpPr>
      <p:grpSpPr>
        <a:xfrm>
          <a:off x="0" y="0"/>
          <a:ext cx="0" cy="0"/>
          <a:chOff x="0" y="0"/>
          <a:chExt cx="0" cy="0"/>
        </a:xfrm>
      </p:grpSpPr>
      <p:sp>
        <p:nvSpPr>
          <p:cNvPr id="36" name="Rectangle"/>
          <p:cNvSpPr/>
          <p:nvPr/>
        </p:nvSpPr>
        <p:spPr>
          <a:xfrm>
            <a:off x="330200" y="304800"/>
            <a:ext cx="23025100" cy="13106400"/>
          </a:xfrm>
          <a:prstGeom prst="rect">
            <a:avLst/>
          </a:prstGeom>
          <a:solidFill>
            <a:srgbClr val="E5E6E6"/>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273157" y="12378119"/>
            <a:ext cx="3814318" cy="649778"/>
          </a:xfrm>
          <a:prstGeom prst="rect">
            <a:avLst/>
          </a:prstGeom>
        </p:spPr>
      </p:pic>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4_PG# / LOGO copy">
    <p:spTree>
      <p:nvGrpSpPr>
        <p:cNvPr id="1" name=""/>
        <p:cNvGrpSpPr/>
        <p:nvPr/>
      </p:nvGrpSpPr>
      <p:grpSpPr>
        <a:xfrm>
          <a:off x="0" y="0"/>
          <a:ext cx="0" cy="0"/>
          <a:chOff x="0" y="0"/>
          <a:chExt cx="0" cy="0"/>
        </a:xfrm>
      </p:grpSpPr>
      <p:sp>
        <p:nvSpPr>
          <p:cNvPr id="5" name="Rectangle"/>
          <p:cNvSpPr/>
          <p:nvPr userDrawn="1"/>
        </p:nvSpPr>
        <p:spPr>
          <a:xfrm>
            <a:off x="330200" y="304800"/>
            <a:ext cx="23723600" cy="13106400"/>
          </a:xfrm>
          <a:prstGeom prst="rect">
            <a:avLst/>
          </a:prstGeom>
          <a:solidFill>
            <a:srgbClr val="E5E6E6"/>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273157" y="12378119"/>
            <a:ext cx="3814318" cy="649778"/>
          </a:xfrm>
          <a:prstGeom prst="rect">
            <a:avLst/>
          </a:prstGeom>
        </p:spPr>
      </p:pic>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15_PG# / LOGO copy">
    <p:spTree>
      <p:nvGrpSpPr>
        <p:cNvPr id="1" name=""/>
        <p:cNvGrpSpPr/>
        <p:nvPr/>
      </p:nvGrpSpPr>
      <p:grpSpPr>
        <a:xfrm>
          <a:off x="0" y="0"/>
          <a:ext cx="0" cy="0"/>
          <a:chOff x="0" y="0"/>
          <a:chExt cx="0" cy="0"/>
        </a:xfrm>
      </p:grpSpPr>
      <p:sp>
        <p:nvSpPr>
          <p:cNvPr id="5" name="Rectangle"/>
          <p:cNvSpPr/>
          <p:nvPr userDrawn="1"/>
        </p:nvSpPr>
        <p:spPr>
          <a:xfrm>
            <a:off x="330200" y="304800"/>
            <a:ext cx="23723600" cy="13106400"/>
          </a:xfrm>
          <a:prstGeom prst="rect">
            <a:avLst/>
          </a:prstGeom>
          <a:solidFill>
            <a:srgbClr val="E5E6E6"/>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cxnSp>
        <p:nvCxnSpPr>
          <p:cNvPr id="6" name="Straight Connector 5"/>
          <p:cNvCxnSpPr/>
          <p:nvPr userDrawn="1"/>
        </p:nvCxnSpPr>
        <p:spPr>
          <a:xfrm>
            <a:off x="15393010" y="324465"/>
            <a:ext cx="0" cy="13067070"/>
          </a:xfrm>
          <a:prstGeom prst="line">
            <a:avLst/>
          </a:prstGeom>
          <a:noFill/>
          <a:ln w="57150" cap="flat">
            <a:solidFill>
              <a:srgbClr val="FCF400"/>
            </a:solidFill>
            <a:prstDash val="solid"/>
            <a:miter lim="400000"/>
          </a:ln>
          <a:effectLst>
            <a:glow rad="139700">
              <a:schemeClr val="accent4">
                <a:satMod val="175000"/>
                <a:alpha val="50000"/>
              </a:schemeClr>
            </a:glow>
          </a:effectLst>
          <a:sp3d/>
        </p:spPr>
        <p:style>
          <a:lnRef idx="0">
            <a:scrgbClr r="0" g="0" b="0"/>
          </a:lnRef>
          <a:fillRef idx="0">
            <a:scrgbClr r="0" g="0" b="0"/>
          </a:fillRef>
          <a:effectRef idx="0">
            <a:scrgbClr r="0" g="0" b="0"/>
          </a:effectRef>
          <a:fontRef idx="none"/>
        </p:style>
      </p:cxnSp>
      <p:sp>
        <p:nvSpPr>
          <p:cNvPr id="2" name="Rectangle 1"/>
          <p:cNvSpPr/>
          <p:nvPr userDrawn="1"/>
        </p:nvSpPr>
        <p:spPr>
          <a:xfrm>
            <a:off x="15182491" y="0"/>
            <a:ext cx="534837" cy="304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p:cNvSpPr/>
          <p:nvPr userDrawn="1"/>
        </p:nvSpPr>
        <p:spPr>
          <a:xfrm>
            <a:off x="15182491" y="13411200"/>
            <a:ext cx="534837" cy="304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7"/>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reserve="1">
  <p:cSld name="16_PG# / LOGO copy">
    <p:spTree>
      <p:nvGrpSpPr>
        <p:cNvPr id="1" name=""/>
        <p:cNvGrpSpPr/>
        <p:nvPr/>
      </p:nvGrpSpPr>
      <p:grpSpPr>
        <a:xfrm>
          <a:off x="0" y="0"/>
          <a:ext cx="0" cy="0"/>
          <a:chOff x="0" y="0"/>
          <a:chExt cx="0" cy="0"/>
        </a:xfrm>
      </p:grpSpPr>
      <p:sp>
        <p:nvSpPr>
          <p:cNvPr id="5" name="Rectangle"/>
          <p:cNvSpPr/>
          <p:nvPr userDrawn="1"/>
        </p:nvSpPr>
        <p:spPr>
          <a:xfrm>
            <a:off x="330200" y="304800"/>
            <a:ext cx="23723600" cy="13106400"/>
          </a:xfrm>
          <a:prstGeom prst="rect">
            <a:avLst/>
          </a:prstGeom>
          <a:solidFill>
            <a:srgbClr val="E5E6E6"/>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cxnSp>
        <p:nvCxnSpPr>
          <p:cNvPr id="6" name="Straight Connector 5"/>
          <p:cNvCxnSpPr/>
          <p:nvPr userDrawn="1"/>
        </p:nvCxnSpPr>
        <p:spPr>
          <a:xfrm>
            <a:off x="15393010" y="324465"/>
            <a:ext cx="0" cy="13067070"/>
          </a:xfrm>
          <a:prstGeom prst="line">
            <a:avLst/>
          </a:prstGeom>
          <a:noFill/>
          <a:ln w="57150" cap="flat">
            <a:solidFill>
              <a:srgbClr val="43E1FF"/>
            </a:solidFill>
            <a:prstDash val="solid"/>
            <a:miter lim="400000"/>
          </a:ln>
          <a:effectLst>
            <a:glow rad="139700">
              <a:srgbClr val="43E1FF">
                <a:alpha val="50000"/>
              </a:srgbClr>
            </a:glow>
          </a:effectLst>
          <a:sp3d/>
        </p:spPr>
        <p:style>
          <a:lnRef idx="0">
            <a:scrgbClr r="0" g="0" b="0"/>
          </a:lnRef>
          <a:fillRef idx="0">
            <a:scrgbClr r="0" g="0" b="0"/>
          </a:fillRef>
          <a:effectRef idx="0">
            <a:scrgbClr r="0" g="0" b="0"/>
          </a:effectRef>
          <a:fontRef idx="none"/>
        </p:style>
      </p:cxnSp>
      <p:sp>
        <p:nvSpPr>
          <p:cNvPr id="2" name="Rectangle 1"/>
          <p:cNvSpPr/>
          <p:nvPr userDrawn="1"/>
        </p:nvSpPr>
        <p:spPr>
          <a:xfrm>
            <a:off x="15182491" y="0"/>
            <a:ext cx="534837" cy="304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p:cNvSpPr/>
          <p:nvPr userDrawn="1"/>
        </p:nvSpPr>
        <p:spPr>
          <a:xfrm>
            <a:off x="15182491" y="13411200"/>
            <a:ext cx="534837" cy="3048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8" name="Picture 7"/>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12_PG# / LOGO copy">
    <p:spTree>
      <p:nvGrpSpPr>
        <p:cNvPr id="1" name=""/>
        <p:cNvGrpSpPr/>
        <p:nvPr/>
      </p:nvGrpSpPr>
      <p:grpSpPr>
        <a:xfrm>
          <a:off x="0" y="0"/>
          <a:ext cx="0" cy="0"/>
          <a:chOff x="0" y="0"/>
          <a:chExt cx="0" cy="0"/>
        </a:xfrm>
      </p:grpSpPr>
      <p:sp>
        <p:nvSpPr>
          <p:cNvPr id="36" name="Rectangle"/>
          <p:cNvSpPr/>
          <p:nvPr/>
        </p:nvSpPr>
        <p:spPr>
          <a:xfrm>
            <a:off x="330200" y="304800"/>
            <a:ext cx="23025100" cy="13106400"/>
          </a:xfrm>
          <a:prstGeom prst="rect">
            <a:avLst/>
          </a:prstGeom>
          <a:solidFill>
            <a:srgbClr val="FFFF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2_PG# / LOGO copy">
    <p:spTree>
      <p:nvGrpSpPr>
        <p:cNvPr id="1" name=""/>
        <p:cNvGrpSpPr/>
        <p:nvPr/>
      </p:nvGrpSpPr>
      <p:grpSpPr>
        <a:xfrm>
          <a:off x="0" y="0"/>
          <a:ext cx="0" cy="0"/>
          <a:chOff x="0" y="0"/>
          <a:chExt cx="0" cy="0"/>
        </a:xfrm>
      </p:grpSpPr>
      <p:sp>
        <p:nvSpPr>
          <p:cNvPr id="5" name="Rectangle"/>
          <p:cNvSpPr/>
          <p:nvPr userDrawn="1"/>
        </p:nvSpPr>
        <p:spPr>
          <a:xfrm>
            <a:off x="330200" y="304800"/>
            <a:ext cx="23723600" cy="13106400"/>
          </a:xfrm>
          <a:prstGeom prst="rect">
            <a:avLst/>
          </a:prstGeom>
          <a:solidFill>
            <a:srgbClr val="FCF3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reserve="1">
  <p:cSld name="1_PG# / LOGO copy">
    <p:spTree>
      <p:nvGrpSpPr>
        <p:cNvPr id="1" name=""/>
        <p:cNvGrpSpPr/>
        <p:nvPr/>
      </p:nvGrpSpPr>
      <p:grpSpPr>
        <a:xfrm>
          <a:off x="0" y="0"/>
          <a:ext cx="0" cy="0"/>
          <a:chOff x="0" y="0"/>
          <a:chExt cx="0" cy="0"/>
        </a:xfrm>
      </p:grpSpPr>
      <p:sp>
        <p:nvSpPr>
          <p:cNvPr id="36" name="Rectangle"/>
          <p:cNvSpPr/>
          <p:nvPr/>
        </p:nvSpPr>
        <p:spPr>
          <a:xfrm>
            <a:off x="330200" y="304800"/>
            <a:ext cx="23723600" cy="13106400"/>
          </a:xfrm>
          <a:prstGeom prst="rect">
            <a:avLst/>
          </a:prstGeom>
          <a:solidFill>
            <a:srgbClr val="FCF3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801742" y="12447647"/>
            <a:ext cx="2780516" cy="712727"/>
          </a:xfrm>
          <a:prstGeom prst="rect">
            <a:avLst/>
          </a:prstGeom>
        </p:spPr>
      </p:pic>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reserve="1">
  <p:cSld name="5_PG# / LOGO copy">
    <p:spTree>
      <p:nvGrpSpPr>
        <p:cNvPr id="1" name=""/>
        <p:cNvGrpSpPr/>
        <p:nvPr/>
      </p:nvGrpSpPr>
      <p:grpSpPr>
        <a:xfrm>
          <a:off x="0" y="0"/>
          <a:ext cx="0" cy="0"/>
          <a:chOff x="0" y="0"/>
          <a:chExt cx="0" cy="0"/>
        </a:xfrm>
      </p:grpSpPr>
      <p:sp>
        <p:nvSpPr>
          <p:cNvPr id="4" name="Rectangle"/>
          <p:cNvSpPr/>
          <p:nvPr userDrawn="1"/>
        </p:nvSpPr>
        <p:spPr>
          <a:xfrm>
            <a:off x="330200" y="304800"/>
            <a:ext cx="23723600" cy="13106400"/>
          </a:xfrm>
          <a:prstGeom prst="rect">
            <a:avLst/>
          </a:prstGeom>
          <a:solidFill>
            <a:srgbClr val="FCF3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r="-20"/>
          <a:stretch/>
        </p:blipFill>
        <p:spPr>
          <a:xfrm>
            <a:off x="0" y="0"/>
            <a:ext cx="24384000" cy="13716000"/>
          </a:xfrm>
          <a:prstGeom prst="rect">
            <a:avLst/>
          </a:prstGeom>
        </p:spPr>
      </p:pic>
      <p:sp>
        <p:nvSpPr>
          <p:cNvPr id="7" name="Rectangle"/>
          <p:cNvSpPr/>
          <p:nvPr userDrawn="1"/>
        </p:nvSpPr>
        <p:spPr>
          <a:xfrm>
            <a:off x="0" y="1"/>
            <a:ext cx="24384000" cy="13715999"/>
          </a:xfrm>
          <a:prstGeom prst="rect">
            <a:avLst/>
          </a:prstGeom>
          <a:solidFill>
            <a:srgbClr val="000000">
              <a:alpha val="44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pic>
        <p:nvPicPr>
          <p:cNvPr id="6" name="Picture 5"/>
          <p:cNvPicPr>
            <a:picLocks noChangeAspect="1"/>
          </p:cNvPicPr>
          <p:nvPr userDrawn="1"/>
        </p:nvPicPr>
        <p:blipFill>
          <a:blip r:embed="rId3" cstate="screen">
            <a:lum bright="70000" contrast="-7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reserve="1">
  <p:cSld name="2_Blank">
    <p:spTree>
      <p:nvGrpSpPr>
        <p:cNvPr id="1" name=""/>
        <p:cNvGrpSpPr/>
        <p:nvPr/>
      </p:nvGrpSpPr>
      <p:grpSpPr>
        <a:xfrm>
          <a:off x="0" y="0"/>
          <a:ext cx="0" cy="0"/>
          <a:chOff x="0" y="0"/>
          <a:chExt cx="0" cy="0"/>
        </a:xfrm>
      </p:grpSpPr>
      <p:pic>
        <p:nvPicPr>
          <p:cNvPr id="3" name="RS11914_XPF_20140424_Kids Day At XPRIZE_30456.jpe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0136" y="242047"/>
            <a:ext cx="23930782" cy="13231910"/>
          </a:xfrm>
          <a:prstGeom prst="rect">
            <a:avLst/>
          </a:prstGeom>
          <a:ln w="12700">
            <a:miter lim="400000"/>
          </a:ln>
        </p:spPr>
      </p:pic>
      <p:sp>
        <p:nvSpPr>
          <p:cNvPr id="4" name="Rectangle"/>
          <p:cNvSpPr/>
          <p:nvPr userDrawn="1"/>
        </p:nvSpPr>
        <p:spPr>
          <a:xfrm>
            <a:off x="220136" y="242046"/>
            <a:ext cx="23930782" cy="13231911"/>
          </a:xfrm>
          <a:prstGeom prst="rect">
            <a:avLst/>
          </a:prstGeom>
          <a:solidFill>
            <a:srgbClr val="000000">
              <a:alpha val="40716"/>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sp>
        <p:nvSpPr>
          <p:cNvPr id="5" name="Rectangle"/>
          <p:cNvSpPr/>
          <p:nvPr userDrawn="1"/>
        </p:nvSpPr>
        <p:spPr>
          <a:xfrm>
            <a:off x="220136" y="242047"/>
            <a:ext cx="23930782" cy="13231910"/>
          </a:xfrm>
          <a:prstGeom prst="rect">
            <a:avLst/>
          </a:prstGeom>
          <a:solidFill>
            <a:srgbClr val="000000">
              <a:alpha val="40716"/>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6" name="Picture 5"/>
          <p:cNvPicPr>
            <a:picLocks noChangeAspect="1"/>
          </p:cNvPicPr>
          <p:nvPr userDrawn="1"/>
        </p:nvPicPr>
        <p:blipFill>
          <a:blip r:embed="rId3">
            <a:lum bright="100000" contrast="-70000"/>
            <a:extLst>
              <a:ext uri="{28A0092B-C50C-407E-A947-70E740481C1C}">
                <a14:useLocalDpi xmlns:a14="http://schemas.microsoft.com/office/drawing/2010/main"/>
              </a:ext>
            </a:extLst>
          </a:blip>
          <a:stretch>
            <a:fillRect/>
          </a:stretch>
        </p:blipFill>
        <p:spPr>
          <a:xfrm>
            <a:off x="10801742" y="12447647"/>
            <a:ext cx="2780516" cy="712727"/>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18_PG# / LOGO copy">
    <p:spTree>
      <p:nvGrpSpPr>
        <p:cNvPr id="1" name=""/>
        <p:cNvGrpSpPr/>
        <p:nvPr/>
      </p:nvGrpSpPr>
      <p:grpSpPr>
        <a:xfrm>
          <a:off x="0" y="0"/>
          <a:ext cx="0" cy="0"/>
          <a:chOff x="0" y="0"/>
          <a:chExt cx="0" cy="0"/>
        </a:xfrm>
      </p:grpSpPr>
      <p:sp>
        <p:nvSpPr>
          <p:cNvPr id="36" name="Rectangle"/>
          <p:cNvSpPr/>
          <p:nvPr/>
        </p:nvSpPr>
        <p:spPr>
          <a:xfrm>
            <a:off x="0" y="0"/>
            <a:ext cx="24384000" cy="13716000"/>
          </a:xfrm>
          <a:prstGeom prst="rect">
            <a:avLst/>
          </a:prstGeom>
          <a:gradFill flip="none" rotWithShape="1">
            <a:gsLst>
              <a:gs pos="45000">
                <a:srgbClr val="010C37"/>
              </a:gs>
              <a:gs pos="98000">
                <a:srgbClr val="0E4586"/>
              </a:gs>
            </a:gsLst>
            <a:lin ang="16800000" scaled="0"/>
            <a:tileRect/>
          </a:gradFill>
          <a:ln w="12700">
            <a:miter lim="400000"/>
          </a:ln>
        </p:spPr>
        <p:txBody>
          <a:bodyPr lIns="0" tIns="0" rIns="0" bIns="0" anchor="ctr"/>
          <a:lstStyle/>
          <a:p>
            <a:pPr lvl="0"/>
            <a:endParaRPr sz="3200" b="0" dirty="0">
              <a:solidFill>
                <a:srgbClr val="FFFFFF"/>
              </a:solidFill>
              <a:latin typeface="Helvetica Neue Medium"/>
              <a:ea typeface="Helvetica Neue Medium"/>
              <a:cs typeface="Helvetica Neue Medium"/>
            </a:endParaRPr>
          </a:p>
        </p:txBody>
      </p:sp>
      <p:pic>
        <p:nvPicPr>
          <p:cNvPr id="5" name="Picture 4"/>
          <p:cNvPicPr>
            <a:picLocks noChangeAspect="1"/>
          </p:cNvPicPr>
          <p:nvPr userDrawn="1"/>
        </p:nvPicPr>
        <p:blipFill rotWithShape="1">
          <a:blip r:embed="rId2" cstate="screen">
            <a:alphaModFix amt="68000"/>
            <a:extLst>
              <a:ext uri="{BEBA8EAE-BF5A-486C-A8C5-ECC9F3942E4B}">
                <a14:imgProps xmlns:a14="http://schemas.microsoft.com/office/drawing/2010/main">
                  <a14:imgLayer r:embed="rId3">
                    <a14:imgEffect>
                      <a14:saturation sat="60000"/>
                    </a14:imgEffect>
                    <a14:imgEffect>
                      <a14:brightnessContrast bright="-14000" contrast="31000"/>
                    </a14:imgEffect>
                  </a14:imgLayer>
                </a14:imgProps>
              </a:ext>
              <a:ext uri="{28A0092B-C50C-407E-A947-70E740481C1C}">
                <a14:useLocalDpi xmlns:a14="http://schemas.microsoft.com/office/drawing/2010/main"/>
              </a:ext>
            </a:extLst>
          </a:blip>
          <a:srcRect/>
          <a:stretch/>
        </p:blipFill>
        <p:spPr>
          <a:xfrm>
            <a:off x="0" y="4975652"/>
            <a:ext cx="24384000" cy="8740349"/>
          </a:xfrm>
          <a:prstGeom prst="rect">
            <a:avLst/>
          </a:prstGeom>
        </p:spPr>
      </p:pic>
      <p:pic>
        <p:nvPicPr>
          <p:cNvPr id="8" name="Picture 7"/>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47376" y="-139148"/>
            <a:ext cx="24878752" cy="13994298"/>
          </a:xfrm>
          <a:prstGeom prst="rect">
            <a:avLst/>
          </a:prstGeom>
        </p:spPr>
      </p:pic>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reserve="1">
  <p:cSld name="3_Blank">
    <p:spTree>
      <p:nvGrpSpPr>
        <p:cNvPr id="1" name=""/>
        <p:cNvGrpSpPr/>
        <p:nvPr/>
      </p:nvGrpSpPr>
      <p:grpSpPr>
        <a:xfrm>
          <a:off x="0" y="0"/>
          <a:ext cx="0" cy="0"/>
          <a:chOff x="0" y="0"/>
          <a:chExt cx="0" cy="0"/>
        </a:xfrm>
      </p:grpSpPr>
      <p:pic>
        <p:nvPicPr>
          <p:cNvPr id="3" name="RS11914_XPF_20140424_Kids Day At XPRIZE_30456.jpe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946" y="1"/>
            <a:ext cx="24396946" cy="13716000"/>
          </a:xfrm>
          <a:prstGeom prst="rect">
            <a:avLst/>
          </a:prstGeom>
          <a:ln w="12700">
            <a:miter lim="400000"/>
          </a:ln>
        </p:spPr>
      </p:pic>
      <p:sp>
        <p:nvSpPr>
          <p:cNvPr id="4" name="Rectangle"/>
          <p:cNvSpPr/>
          <p:nvPr userDrawn="1"/>
        </p:nvSpPr>
        <p:spPr>
          <a:xfrm>
            <a:off x="-12946" y="2"/>
            <a:ext cx="24396946" cy="13715998"/>
          </a:xfrm>
          <a:prstGeom prst="rect">
            <a:avLst/>
          </a:prstGeom>
          <a:solidFill>
            <a:srgbClr val="000000">
              <a:alpha val="40716"/>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sp>
        <p:nvSpPr>
          <p:cNvPr id="5" name="Rectangle"/>
          <p:cNvSpPr/>
          <p:nvPr userDrawn="1"/>
        </p:nvSpPr>
        <p:spPr>
          <a:xfrm>
            <a:off x="-12946" y="1"/>
            <a:ext cx="24396946" cy="13716002"/>
          </a:xfrm>
          <a:prstGeom prst="rect">
            <a:avLst/>
          </a:prstGeom>
          <a:solidFill>
            <a:srgbClr val="000000">
              <a:alpha val="40716"/>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6" name="Picture 5"/>
          <p:cNvPicPr>
            <a:picLocks noChangeAspect="1"/>
          </p:cNvPicPr>
          <p:nvPr userDrawn="1"/>
        </p:nvPicPr>
        <p:blipFill>
          <a:blip r:embed="rId3">
            <a:lum bright="100000" contrast="-70000"/>
            <a:extLst>
              <a:ext uri="{28A0092B-C50C-407E-A947-70E740481C1C}">
                <a14:useLocalDpi xmlns:a14="http://schemas.microsoft.com/office/drawing/2010/main"/>
              </a:ext>
            </a:extLst>
          </a:blip>
          <a:stretch>
            <a:fillRect/>
          </a:stretch>
        </p:blipFill>
        <p:spPr>
          <a:xfrm>
            <a:off x="10801742" y="12447647"/>
            <a:ext cx="2780516" cy="712727"/>
          </a:xfrm>
          <a:prstGeom prst="rect">
            <a:avLst/>
          </a:prstGeom>
        </p:spPr>
      </p:pic>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reserve="1">
  <p:cSld name="4_Blank">
    <p:spTree>
      <p:nvGrpSpPr>
        <p:cNvPr id="1" name=""/>
        <p:cNvGrpSpPr/>
        <p:nvPr/>
      </p:nvGrpSpPr>
      <p:grpSpPr>
        <a:xfrm>
          <a:off x="0" y="0"/>
          <a:ext cx="0" cy="0"/>
          <a:chOff x="0" y="0"/>
          <a:chExt cx="0" cy="0"/>
        </a:xfrm>
      </p:grpSpPr>
      <p:pic>
        <p:nvPicPr>
          <p:cNvPr id="7" name="RS11914_XPF_20140424_Kids Day At XPRIZE_30456.jpe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512" y="0"/>
            <a:ext cx="24827024" cy="13716000"/>
          </a:xfrm>
          <a:prstGeom prst="rect">
            <a:avLst/>
          </a:prstGeom>
          <a:ln w="12700">
            <a:miter lim="400000"/>
          </a:ln>
        </p:spPr>
      </p:pic>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reserve="1">
  <p:cSld name="11_PG# / LOGO copy">
    <p:spTree>
      <p:nvGrpSpPr>
        <p:cNvPr id="1" name=""/>
        <p:cNvGrpSpPr/>
        <p:nvPr/>
      </p:nvGrpSpPr>
      <p:grpSpPr>
        <a:xfrm>
          <a:off x="0" y="0"/>
          <a:ext cx="0" cy="0"/>
          <a:chOff x="0" y="0"/>
          <a:chExt cx="0" cy="0"/>
        </a:xfrm>
      </p:grpSpPr>
      <p:sp>
        <p:nvSpPr>
          <p:cNvPr id="36" name="Rectangle"/>
          <p:cNvSpPr/>
          <p:nvPr/>
        </p:nvSpPr>
        <p:spPr>
          <a:xfrm>
            <a:off x="0" y="0"/>
            <a:ext cx="24384000" cy="13716000"/>
          </a:xfrm>
          <a:prstGeom prst="rect">
            <a:avLst/>
          </a:prstGeom>
          <a:solidFill>
            <a:srgbClr val="E5E6E6"/>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reserve="1">
  <p:cSld name="19_PG# / LOGO copy">
    <p:spTree>
      <p:nvGrpSpPr>
        <p:cNvPr id="1" name=""/>
        <p:cNvGrpSpPr/>
        <p:nvPr/>
      </p:nvGrpSpPr>
      <p:grpSpPr>
        <a:xfrm>
          <a:off x="0" y="0"/>
          <a:ext cx="0" cy="0"/>
          <a:chOff x="0" y="0"/>
          <a:chExt cx="0" cy="0"/>
        </a:xfrm>
      </p:grpSpPr>
      <p:sp>
        <p:nvSpPr>
          <p:cNvPr id="36" name="Rectangle"/>
          <p:cNvSpPr/>
          <p:nvPr/>
        </p:nvSpPr>
        <p:spPr>
          <a:xfrm>
            <a:off x="0" y="0"/>
            <a:ext cx="24384000" cy="13716000"/>
          </a:xfrm>
          <a:prstGeom prst="rect">
            <a:avLst/>
          </a:prstGeom>
          <a:solidFill>
            <a:schemeClr val="tx1"/>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reserve="1">
  <p:cSld name="1_Blank">
    <p:spTree>
      <p:nvGrpSpPr>
        <p:cNvPr id="1" name=""/>
        <p:cNvGrpSpPr/>
        <p:nvPr/>
      </p:nvGrpSpPr>
      <p:grpSpPr>
        <a:xfrm>
          <a:off x="0" y="0"/>
          <a:ext cx="0" cy="0"/>
          <a:chOff x="0" y="0"/>
          <a:chExt cx="0" cy="0"/>
        </a:xfrm>
      </p:grpSpPr>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lIns="34290" tIns="17145" rIns="34290" bIns="17145"/>
          <a:lstStyle/>
          <a:p>
            <a:r>
              <a:rPr lang="en-US"/>
              <a:t>Click to edit Master title style</a:t>
            </a:r>
          </a:p>
        </p:txBody>
      </p:sp>
      <p:sp>
        <p:nvSpPr>
          <p:cNvPr id="3" name="Content Placeholder 2"/>
          <p:cNvSpPr>
            <a:spLocks noGrp="1"/>
          </p:cNvSpPr>
          <p:nvPr>
            <p:ph idx="1"/>
          </p:nvPr>
        </p:nvSpPr>
        <p:spPr>
          <a:xfrm>
            <a:off x="1219200" y="3200400"/>
            <a:ext cx="21945600" cy="9051925"/>
          </a:xfrm>
          <a:prstGeom prst="rect">
            <a:avLst/>
          </a:prstGeom>
        </p:spPr>
        <p:txBody>
          <a:bodyPr vert="horz" lIns="34290" tIns="17145" rIns="34290" bIns="17145"/>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67016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624E0-F6AD-5C48-A737-8715FD30CD47}"/>
              </a:ext>
            </a:extLst>
          </p:cNvPr>
          <p:cNvSpPr>
            <a:spLocks noGrp="1"/>
          </p:cNvSpPr>
          <p:nvPr>
            <p:ph type="dt" sz="half" idx="10"/>
          </p:nvPr>
        </p:nvSpPr>
        <p:spPr/>
        <p:txBody>
          <a:bodyPr/>
          <a:lstStyle/>
          <a:p>
            <a:fld id="{B1A5BC4B-BE3F-8C43-BD44-91ABE56B0F5F}" type="datetimeFigureOut">
              <a:rPr lang="en-US" smtClean="0"/>
              <a:t>2/21/19</a:t>
            </a:fld>
            <a:endParaRPr lang="en-US" dirty="0"/>
          </a:p>
        </p:txBody>
      </p:sp>
      <p:sp>
        <p:nvSpPr>
          <p:cNvPr id="3" name="Footer Placeholder 2">
            <a:extLst>
              <a:ext uri="{FF2B5EF4-FFF2-40B4-BE49-F238E27FC236}">
                <a16:creationId xmlns:a16="http://schemas.microsoft.com/office/drawing/2014/main" id="{7C7BA901-B034-9546-80B0-703F7F4A9AC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B7FE7D3-83DF-B748-AF16-FA794122D299}"/>
              </a:ext>
            </a:extLst>
          </p:cNvPr>
          <p:cNvSpPr>
            <a:spLocks noGrp="1"/>
          </p:cNvSpPr>
          <p:nvPr>
            <p:ph type="sldNum" sz="quarter" idx="12"/>
          </p:nvPr>
        </p:nvSpPr>
        <p:spPr>
          <a:xfrm>
            <a:off x="488526" y="12862126"/>
            <a:ext cx="407163" cy="441146"/>
          </a:xfrm>
        </p:spPr>
        <p:txBody>
          <a:bodyPr/>
          <a:lstStyle/>
          <a:p>
            <a:fld id="{C49B585D-7B14-0849-8495-2A56379BD19A}" type="slidenum">
              <a:rPr lang="en-US" smtClean="0"/>
              <a:t>‹#›</a:t>
            </a:fld>
            <a:endParaRPr lang="en-US" dirty="0"/>
          </a:p>
        </p:txBody>
      </p:sp>
    </p:spTree>
    <p:extLst>
      <p:ext uri="{BB962C8B-B14F-4D97-AF65-F5344CB8AC3E}">
        <p14:creationId xmlns:p14="http://schemas.microsoft.com/office/powerpoint/2010/main" val="42711587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ull Image &amp; Statement">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4" y="4"/>
            <a:ext cx="24384000" cy="13716000"/>
          </a:xfrm>
          <a:prstGeom prst="rect">
            <a:avLst/>
          </a:prstGeom>
        </p:spPr>
        <p:txBody>
          <a:bodyPr lIns="57382" tIns="28693" rIns="57382" bIns="28693" rtlCol="0">
            <a:normAutofit/>
          </a:bodyPr>
          <a:lstStyle>
            <a:lvl1pPr>
              <a:defRPr>
                <a:solidFill>
                  <a:srgbClr val="4C4E4F"/>
                </a:solidFill>
                <a:effectLst/>
              </a:defRPr>
            </a:lvl1pPr>
          </a:lstStyle>
          <a:p>
            <a:pPr lvl="0"/>
            <a:endParaRPr lang="en-US" noProof="0" dirty="0">
              <a:sym typeface="Helvetica Neue Light" charset="0"/>
            </a:endParaRPr>
          </a:p>
        </p:txBody>
      </p:sp>
      <p:sp>
        <p:nvSpPr>
          <p:cNvPr id="7" name="Title Placeholder 5"/>
          <p:cNvSpPr>
            <a:spLocks noGrp="1"/>
          </p:cNvSpPr>
          <p:nvPr>
            <p:ph type="title"/>
          </p:nvPr>
        </p:nvSpPr>
        <p:spPr>
          <a:xfrm>
            <a:off x="1746695" y="8043088"/>
            <a:ext cx="20941930" cy="5243040"/>
          </a:xfrm>
          <a:prstGeom prst="rect">
            <a:avLst/>
          </a:prstGeom>
        </p:spPr>
        <p:txBody>
          <a:bodyPr/>
          <a:lstStyle/>
          <a:p>
            <a:endParaRPr lang="en-US" dirty="0"/>
          </a:p>
        </p:txBody>
      </p:sp>
    </p:spTree>
    <p:extLst>
      <p:ext uri="{BB962C8B-B14F-4D97-AF65-F5344CB8AC3E}">
        <p14:creationId xmlns:p14="http://schemas.microsoft.com/office/powerpoint/2010/main" val="407333272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17" name="Title Text"/>
          <p:cNvSpPr txBox="1">
            <a:spLocks noGrp="1"/>
          </p:cNvSpPr>
          <p:nvPr>
            <p:ph type="title"/>
          </p:nvPr>
        </p:nvSpPr>
        <p:spPr>
          <a:prstGeom prst="rect">
            <a:avLst/>
          </a:prstGeom>
        </p:spPr>
        <p:txBody>
          <a:bodyPr/>
          <a:lstStyle>
            <a:lvl1pPr>
              <a:defRPr>
                <a:latin typeface="Helvetica Neue"/>
                <a:ea typeface="Helvetica Neue"/>
                <a:cs typeface="Helvetica Neue"/>
                <a:sym typeface="Helvetica Neue"/>
              </a:defRPr>
            </a:lvl1pPr>
          </a:lstStyle>
          <a:p>
            <a:r>
              <a:t>Title Text</a:t>
            </a:r>
          </a:p>
        </p:txBody>
      </p:sp>
      <p:sp>
        <p:nvSpPr>
          <p:cNvPr id="118"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11959031" y="13081000"/>
            <a:ext cx="453238" cy="461366"/>
          </a:xfrm>
          <a:prstGeom prst="rect">
            <a:avLst/>
          </a:prstGeom>
        </p:spPr>
        <p:txBody>
          <a:bodyPr/>
          <a:lstStyle>
            <a:lvl1pPr>
              <a:defRPr>
                <a:latin typeface="Helvetica Neue"/>
                <a:ea typeface="Helvetica Neue"/>
                <a:cs typeface="Helvetica Neue"/>
                <a:sym typeface="Helvetica Neue"/>
              </a:defRPr>
            </a:lvl1pPr>
          </a:lstStyle>
          <a:p>
            <a:fld id="{86CB4B4D-7CA3-9044-876B-883B54F8677D}" type="slidenum">
              <a:rPr/>
              <a:t>‹#›</a:t>
            </a:fld>
            <a:endParaRPr dirty="0"/>
          </a:p>
        </p:txBody>
      </p:sp>
    </p:spTree>
    <p:extLst>
      <p:ext uri="{BB962C8B-B14F-4D97-AF65-F5344CB8AC3E}">
        <p14:creationId xmlns:p14="http://schemas.microsoft.com/office/powerpoint/2010/main" val="308992425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7_PG# / LOGO copy">
    <p:spTree>
      <p:nvGrpSpPr>
        <p:cNvPr id="1" name=""/>
        <p:cNvGrpSpPr/>
        <p:nvPr/>
      </p:nvGrpSpPr>
      <p:grpSpPr>
        <a:xfrm>
          <a:off x="0" y="0"/>
          <a:ext cx="0" cy="0"/>
          <a:chOff x="0" y="0"/>
          <a:chExt cx="0" cy="0"/>
        </a:xfrm>
      </p:grpSpPr>
      <p:sp>
        <p:nvSpPr>
          <p:cNvPr id="36" name="Rectangle"/>
          <p:cNvSpPr/>
          <p:nvPr/>
        </p:nvSpPr>
        <p:spPr>
          <a:xfrm>
            <a:off x="330200" y="304800"/>
            <a:ext cx="23723600" cy="13106400"/>
          </a:xfrm>
          <a:prstGeom prst="rect">
            <a:avLst/>
          </a:prstGeom>
          <a:gradFill flip="none" rotWithShape="1">
            <a:gsLst>
              <a:gs pos="0">
                <a:srgbClr val="010C37"/>
              </a:gs>
              <a:gs pos="98000">
                <a:srgbClr val="0E4586"/>
              </a:gs>
            </a:gsLst>
            <a:lin ang="18000000" scaled="0"/>
            <a:tileRect/>
          </a:gradFill>
          <a:ln w="12700">
            <a:miter lim="400000"/>
          </a:ln>
        </p:spPr>
        <p:txBody>
          <a:bodyPr lIns="0" tIns="0" rIns="0" bIns="0" anchor="ctr"/>
          <a:lstStyle/>
          <a:p>
            <a:pPr lvl="0"/>
            <a:endParaRPr sz="3200" b="0" dirty="0">
              <a:solidFill>
                <a:srgbClr val="FFFFFF"/>
              </a:solidFill>
              <a:latin typeface="Helvetica Neue Medium"/>
              <a:ea typeface="Helvetica Neue Medium"/>
              <a:cs typeface="Helvetica Neue Medium"/>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30200" y="304800"/>
            <a:ext cx="23723600" cy="13106399"/>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8_PG# / LOGO copy">
    <p:spTree>
      <p:nvGrpSpPr>
        <p:cNvPr id="1" name=""/>
        <p:cNvGrpSpPr/>
        <p:nvPr/>
      </p:nvGrpSpPr>
      <p:grpSpPr>
        <a:xfrm>
          <a:off x="0" y="0"/>
          <a:ext cx="0" cy="0"/>
          <a:chOff x="0" y="0"/>
          <a:chExt cx="0" cy="0"/>
        </a:xfrm>
      </p:grpSpPr>
      <p:sp>
        <p:nvSpPr>
          <p:cNvPr id="36" name="Rectangle"/>
          <p:cNvSpPr/>
          <p:nvPr/>
        </p:nvSpPr>
        <p:spPr>
          <a:xfrm>
            <a:off x="330200" y="304800"/>
            <a:ext cx="23723600" cy="13106400"/>
          </a:xfrm>
          <a:prstGeom prst="rect">
            <a:avLst/>
          </a:prstGeom>
          <a:gradFill flip="none" rotWithShape="1">
            <a:gsLst>
              <a:gs pos="0">
                <a:srgbClr val="010C37"/>
              </a:gs>
              <a:gs pos="98000">
                <a:srgbClr val="0E4586"/>
              </a:gs>
            </a:gsLst>
            <a:lin ang="18000000" scaled="0"/>
            <a:tileRect/>
          </a:gradFill>
          <a:ln w="12700">
            <a:miter lim="400000"/>
          </a:ln>
        </p:spPr>
        <p:txBody>
          <a:bodyPr lIns="0" tIns="0" rIns="0" bIns="0" anchor="ctr"/>
          <a:lstStyle/>
          <a:p>
            <a:pPr lvl="0"/>
            <a:endParaRPr sz="3200" b="0" dirty="0">
              <a:solidFill>
                <a:srgbClr val="FFFFFF"/>
              </a:solidFill>
              <a:latin typeface="Helvetica Neue Medium"/>
              <a:ea typeface="Helvetica Neue Medium"/>
              <a:cs typeface="Helvetica Neue Medium"/>
            </a:endParaRPr>
          </a:p>
        </p:txBody>
      </p:sp>
      <p:pic>
        <p:nvPicPr>
          <p:cNvPr id="2" name="Picture 1"/>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a:off x="330200" y="304800"/>
            <a:ext cx="23723600" cy="1310640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30200" y="304800"/>
            <a:ext cx="23723600" cy="13106400"/>
          </a:xfrm>
          <a:prstGeom prst="rect">
            <a:avLst/>
          </a:prstGeom>
        </p:spPr>
      </p:pic>
      <p:pic>
        <p:nvPicPr>
          <p:cNvPr id="6" name="Picture 5"/>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273157" y="12378119"/>
            <a:ext cx="3814318" cy="649778"/>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10_PG# / LOGO copy">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r="-20"/>
          <a:stretch/>
        </p:blipFill>
        <p:spPr>
          <a:xfrm>
            <a:off x="0" y="0"/>
            <a:ext cx="24384000" cy="13716000"/>
          </a:xfrm>
          <a:prstGeom prst="rect">
            <a:avLst/>
          </a:prstGeom>
        </p:spPr>
      </p:pic>
      <p:sp>
        <p:nvSpPr>
          <p:cNvPr id="7" name="Rectangle"/>
          <p:cNvSpPr/>
          <p:nvPr userDrawn="1"/>
        </p:nvSpPr>
        <p:spPr>
          <a:xfrm>
            <a:off x="0" y="0"/>
            <a:ext cx="24060979" cy="13716000"/>
          </a:xfrm>
          <a:prstGeom prst="rect">
            <a:avLst/>
          </a:prstGeom>
          <a:gradFill flip="none" rotWithShape="1">
            <a:gsLst>
              <a:gs pos="0">
                <a:srgbClr val="0C3C79">
                  <a:alpha val="78000"/>
                </a:srgbClr>
              </a:gs>
              <a:gs pos="99000">
                <a:srgbClr val="0E4586">
                  <a:alpha val="0"/>
                </a:srgbClr>
              </a:gs>
            </a:gsLst>
            <a:lin ang="0" scaled="0"/>
            <a:tileRect/>
          </a:gradFill>
          <a:ln w="12700">
            <a:miter lim="400000"/>
          </a:ln>
        </p:spPr>
        <p:txBody>
          <a:bodyPr lIns="0" tIns="0" rIns="0" bIns="0" anchor="ctr"/>
          <a:lstStyle/>
          <a:p>
            <a:pPr lvl="0"/>
            <a:endParaRPr sz="3200" b="0" dirty="0">
              <a:solidFill>
                <a:srgbClr val="FFFFFF"/>
              </a:solidFill>
              <a:latin typeface="Helvetica Neue Medium"/>
              <a:ea typeface="Helvetica Neue Medium"/>
              <a:cs typeface="Helvetica Neue Medium"/>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9_PG# / LOGO copy">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24384000" cy="13715998"/>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60959"/>
            <a:ext cx="24384000" cy="13655039"/>
          </a:xfrm>
          <a:prstGeom prst="rect">
            <a:avLst/>
          </a:prstGeom>
        </p:spPr>
      </p:pic>
      <p:sp>
        <p:nvSpPr>
          <p:cNvPr id="8" name="Rectangle"/>
          <p:cNvSpPr/>
          <p:nvPr userDrawn="1"/>
        </p:nvSpPr>
        <p:spPr>
          <a:xfrm rot="16200000">
            <a:off x="10485122" y="-182880"/>
            <a:ext cx="3413756" cy="24384000"/>
          </a:xfrm>
          <a:prstGeom prst="rect">
            <a:avLst/>
          </a:prstGeom>
          <a:gradFill flip="none" rotWithShape="1">
            <a:gsLst>
              <a:gs pos="0">
                <a:srgbClr val="0C3C79">
                  <a:alpha val="78000"/>
                </a:srgbClr>
              </a:gs>
              <a:gs pos="99000">
                <a:srgbClr val="0E4586">
                  <a:alpha val="0"/>
                </a:srgbClr>
              </a:gs>
            </a:gsLst>
            <a:lin ang="0" scaled="0"/>
            <a:tileRect/>
          </a:gradFill>
          <a:ln w="12700">
            <a:miter lim="400000"/>
          </a:ln>
        </p:spPr>
        <p:txBody>
          <a:bodyPr lIns="0" tIns="0" rIns="0" bIns="0" anchor="ctr"/>
          <a:lstStyle/>
          <a:p>
            <a:pPr lvl="0"/>
            <a:endParaRPr sz="3200" b="0" dirty="0">
              <a:solidFill>
                <a:srgbClr val="FFFFFF"/>
              </a:solidFill>
              <a:latin typeface="Helvetica Neue Medium"/>
              <a:ea typeface="Helvetica Neue Medium"/>
              <a:cs typeface="Helvetica Neue Medium"/>
            </a:endParaRPr>
          </a:p>
        </p:txBody>
      </p:sp>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cSld name="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0200" y="300912"/>
            <a:ext cx="23729949" cy="13114177"/>
          </a:xfrm>
          <a:prstGeom prst="rect">
            <a:avLst/>
          </a:prstGeom>
          <a:ln w="12700">
            <a:miter lim="400000"/>
          </a:ln>
        </p:spPr>
      </p:pic>
      <p:sp>
        <p:nvSpPr>
          <p:cNvPr id="5" name="Rectangle"/>
          <p:cNvSpPr/>
          <p:nvPr userDrawn="1"/>
        </p:nvSpPr>
        <p:spPr>
          <a:xfrm>
            <a:off x="330200" y="300912"/>
            <a:ext cx="23723600" cy="13114177"/>
          </a:xfrm>
          <a:prstGeom prst="rect">
            <a:avLst/>
          </a:prstGeom>
          <a:solidFill>
            <a:srgbClr val="000000">
              <a:alpha val="22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2_COVER">
    <p:spTree>
      <p:nvGrpSpPr>
        <p:cNvPr id="1" name=""/>
        <p:cNvGrpSpPr/>
        <p:nvPr/>
      </p:nvGrpSpPr>
      <p:grpSpPr>
        <a:xfrm>
          <a:off x="0" y="0"/>
          <a:ext cx="0" cy="0"/>
          <a:chOff x="0" y="0"/>
          <a:chExt cx="0" cy="0"/>
        </a:xfrm>
      </p:grpSpPr>
      <p:pic>
        <p:nvPicPr>
          <p:cNvPr id="3" name="RS9832_XPF_20131109_Innovation Board Meeting_1627.jpe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4297" y="1"/>
            <a:ext cx="24818944" cy="13716000"/>
          </a:xfrm>
          <a:prstGeom prst="rect">
            <a:avLst/>
          </a:prstGeom>
          <a:ln w="12700">
            <a:miter lim="400000"/>
          </a:ln>
        </p:spPr>
      </p:pic>
      <p:sp>
        <p:nvSpPr>
          <p:cNvPr id="5" name="Rectangle"/>
          <p:cNvSpPr/>
          <p:nvPr userDrawn="1"/>
        </p:nvSpPr>
        <p:spPr>
          <a:xfrm>
            <a:off x="-214151" y="1"/>
            <a:ext cx="24812302" cy="13716000"/>
          </a:xfrm>
          <a:prstGeom prst="rect">
            <a:avLst/>
          </a:prstGeom>
          <a:solidFill>
            <a:srgbClr val="000000">
              <a:alpha val="22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NUL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23395103" y="12810978"/>
            <a:ext cx="513642" cy="538974"/>
          </a:xfrm>
          <a:prstGeom prst="rect">
            <a:avLst/>
          </a:prstGeom>
          <a:ln w="12700">
            <a:miter lim="400000"/>
          </a:ln>
        </p:spPr>
      </p:pic>
      <p:sp>
        <p:nvSpPr>
          <p:cNvPr id="3"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chorCtr="0">
            <a:noAutofit/>
          </a:bodyPr>
          <a:lstStyle/>
          <a:p>
            <a:r>
              <a:rPr lang="en-US" dirty="0"/>
              <a:t>TITLE TEXT</a:t>
            </a:r>
          </a:p>
        </p:txBody>
      </p:sp>
      <p:sp>
        <p:nvSpPr>
          <p:cNvPr id="4"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479611" y="12862126"/>
            <a:ext cx="424994" cy="436678"/>
          </a:xfrm>
          <a:prstGeom prst="rect">
            <a:avLst/>
          </a:prstGeom>
          <a:ln w="12700">
            <a:miter lim="400000"/>
          </a:ln>
        </p:spPr>
        <p:txBody>
          <a:bodyPr wrap="none" lIns="50800" tIns="50800" rIns="50800" bIns="50800">
            <a:spAutoFit/>
          </a:bodyPr>
          <a:lstStyle>
            <a:lvl1pPr>
              <a:defRPr sz="2200" b="0"/>
            </a:lvl1pPr>
          </a:lstStyle>
          <a:p>
            <a:fld id="{86CB4B4D-7CA3-9044-876B-883B54F8677D}" type="slidenum">
              <a:rPr/>
              <a:t>‹#›</a:t>
            </a:fld>
            <a:endParaRPr dirty="0"/>
          </a:p>
        </p:txBody>
      </p:sp>
    </p:spTree>
  </p:cSld>
  <p:clrMap bg1="lt1" tx1="dk1" bg2="lt2" tx2="dk2" accent1="accent1" accent2="accent2" accent3="accent3" accent4="accent4" accent5="accent5" accent6="accent6" hlink="hlink" folHlink="folHlink"/>
  <p:sldLayoutIdLst>
    <p:sldLayoutId id="2147483654" r:id="rId1"/>
    <p:sldLayoutId id="2147483684" r:id="rId2"/>
    <p:sldLayoutId id="2147483685" r:id="rId3"/>
    <p:sldLayoutId id="2147483669" r:id="rId4"/>
    <p:sldLayoutId id="2147483672" r:id="rId5"/>
    <p:sldLayoutId id="2147483673" r:id="rId6"/>
    <p:sldLayoutId id="2147483671" r:id="rId7"/>
    <p:sldLayoutId id="2147483649" r:id="rId8"/>
    <p:sldLayoutId id="2147483689" r:id="rId9"/>
    <p:sldLayoutId id="2147483675" r:id="rId10"/>
    <p:sldLayoutId id="2147483690" r:id="rId11"/>
    <p:sldLayoutId id="2147483674" r:id="rId12"/>
    <p:sldLayoutId id="2147483691" r:id="rId13"/>
    <p:sldLayoutId id="2147483657" r:id="rId14"/>
    <p:sldLayoutId id="2147483693" r:id="rId15"/>
    <p:sldLayoutId id="2147483661" r:id="rId16"/>
    <p:sldLayoutId id="2147483694" r:id="rId17"/>
    <p:sldLayoutId id="2147483663" r:id="rId18"/>
    <p:sldLayoutId id="2147483680" r:id="rId19"/>
    <p:sldLayoutId id="2147483677" r:id="rId20"/>
    <p:sldLayoutId id="2147483681" r:id="rId21"/>
    <p:sldLayoutId id="2147483664" r:id="rId22"/>
    <p:sldLayoutId id="2147483682" r:id="rId23"/>
    <p:sldLayoutId id="2147483683" r:id="rId24"/>
    <p:sldLayoutId id="2147483679" r:id="rId25"/>
    <p:sldLayoutId id="2147483662" r:id="rId26"/>
    <p:sldLayoutId id="2147483656" r:id="rId27"/>
    <p:sldLayoutId id="2147483676" r:id="rId28"/>
    <p:sldLayoutId id="2147483686" r:id="rId29"/>
    <p:sldLayoutId id="2147483692" r:id="rId30"/>
    <p:sldLayoutId id="2147483696" r:id="rId31"/>
    <p:sldLayoutId id="2147483688" r:id="rId32"/>
    <p:sldLayoutId id="2147483695" r:id="rId33"/>
    <p:sldLayoutId id="2147483666" r:id="rId34"/>
    <p:sldLayoutId id="2147483698" r:id="rId35"/>
    <p:sldLayoutId id="2147483699" r:id="rId36"/>
    <p:sldLayoutId id="2147483700" r:id="rId37"/>
    <p:sldLayoutId id="2147483701" r:id="rId38"/>
  </p:sldLayoutIdLst>
  <p:transition spd="med"/>
  <p:txStyles>
    <p:titleStyle>
      <a:lvl1pPr marL="0" marR="0" indent="0" algn="ctr" defTabSz="825500" rtl="0" latinLnBrk="0">
        <a:lnSpc>
          <a:spcPct val="100000"/>
        </a:lnSpc>
        <a:spcBef>
          <a:spcPts val="0"/>
        </a:spcBef>
        <a:spcAft>
          <a:spcPts val="0"/>
        </a:spcAft>
        <a:buClrTx/>
        <a:buSzTx/>
        <a:buFontTx/>
        <a:buNone/>
        <a:tabLst/>
        <a:defRPr sz="9600" b="1" i="0" u="none" strike="noStrike" cap="none" spc="448" baseline="0">
          <a:ln>
            <a:noFill/>
          </a:ln>
          <a:solidFill>
            <a:srgbClr val="000000"/>
          </a:solidFill>
          <a:uFillTx/>
          <a:latin typeface="Futura LT Pro Book" charset="0"/>
          <a:ea typeface="Futura LT Pro Book" charset="0"/>
          <a:cs typeface="Futura LT Pro Book" charset="0"/>
          <a:sym typeface="Futura LT Pro"/>
        </a:defRPr>
      </a:lvl1pPr>
      <a:lvl2pPr marL="0" marR="0" indent="228600" algn="ctr" defTabSz="825500" rtl="0" latinLnBrk="0">
        <a:lnSpc>
          <a:spcPct val="100000"/>
        </a:lnSpc>
        <a:spcBef>
          <a:spcPts val="0"/>
        </a:spcBef>
        <a:spcAft>
          <a:spcPts val="0"/>
        </a:spcAft>
        <a:buClrTx/>
        <a:buSzTx/>
        <a:buFontTx/>
        <a:buNone/>
        <a:tabLst/>
        <a:defRPr sz="11200" b="1" i="0" u="none" strike="noStrike" cap="none" spc="448" baseline="0">
          <a:ln>
            <a:noFill/>
          </a:ln>
          <a:solidFill>
            <a:srgbClr val="000000"/>
          </a:solidFill>
          <a:uFillTx/>
          <a:latin typeface="+mj-lt"/>
          <a:ea typeface="+mj-ea"/>
          <a:cs typeface="+mj-cs"/>
          <a:sym typeface="Futura LT Pro"/>
        </a:defRPr>
      </a:lvl2pPr>
      <a:lvl3pPr marL="0" marR="0" indent="457200" algn="ctr" defTabSz="825500" rtl="0" latinLnBrk="0">
        <a:lnSpc>
          <a:spcPct val="100000"/>
        </a:lnSpc>
        <a:spcBef>
          <a:spcPts val="0"/>
        </a:spcBef>
        <a:spcAft>
          <a:spcPts val="0"/>
        </a:spcAft>
        <a:buClrTx/>
        <a:buSzTx/>
        <a:buFontTx/>
        <a:buNone/>
        <a:tabLst/>
        <a:defRPr sz="11200" b="1" i="0" u="none" strike="noStrike" cap="none" spc="448" baseline="0">
          <a:ln>
            <a:noFill/>
          </a:ln>
          <a:solidFill>
            <a:srgbClr val="000000"/>
          </a:solidFill>
          <a:uFillTx/>
          <a:latin typeface="+mj-lt"/>
          <a:ea typeface="+mj-ea"/>
          <a:cs typeface="+mj-cs"/>
          <a:sym typeface="Futura LT Pro"/>
        </a:defRPr>
      </a:lvl3pPr>
      <a:lvl4pPr marL="0" marR="0" indent="685800" algn="ctr" defTabSz="825500" rtl="0" latinLnBrk="0">
        <a:lnSpc>
          <a:spcPct val="100000"/>
        </a:lnSpc>
        <a:spcBef>
          <a:spcPts val="0"/>
        </a:spcBef>
        <a:spcAft>
          <a:spcPts val="0"/>
        </a:spcAft>
        <a:buClrTx/>
        <a:buSzTx/>
        <a:buFontTx/>
        <a:buNone/>
        <a:tabLst/>
        <a:defRPr sz="11200" b="1" i="0" u="none" strike="noStrike" cap="none" spc="448" baseline="0">
          <a:ln>
            <a:noFill/>
          </a:ln>
          <a:solidFill>
            <a:srgbClr val="000000"/>
          </a:solidFill>
          <a:uFillTx/>
          <a:latin typeface="+mj-lt"/>
          <a:ea typeface="+mj-ea"/>
          <a:cs typeface="+mj-cs"/>
          <a:sym typeface="Futura LT Pro"/>
        </a:defRPr>
      </a:lvl4pPr>
      <a:lvl5pPr marL="0" marR="0" indent="914400" algn="ctr" defTabSz="825500" rtl="0" latinLnBrk="0">
        <a:lnSpc>
          <a:spcPct val="100000"/>
        </a:lnSpc>
        <a:spcBef>
          <a:spcPts val="0"/>
        </a:spcBef>
        <a:spcAft>
          <a:spcPts val="0"/>
        </a:spcAft>
        <a:buClrTx/>
        <a:buSzTx/>
        <a:buFontTx/>
        <a:buNone/>
        <a:tabLst/>
        <a:defRPr sz="11200" b="1" i="0" u="none" strike="noStrike" cap="none" spc="448" baseline="0">
          <a:ln>
            <a:noFill/>
          </a:ln>
          <a:solidFill>
            <a:srgbClr val="000000"/>
          </a:solidFill>
          <a:uFillTx/>
          <a:latin typeface="+mj-lt"/>
          <a:ea typeface="+mj-ea"/>
          <a:cs typeface="+mj-cs"/>
          <a:sym typeface="Futura LT Pro"/>
        </a:defRPr>
      </a:lvl5pPr>
      <a:lvl6pPr marL="0" marR="0" indent="1143000" algn="ctr" defTabSz="825500" rtl="0" latinLnBrk="0">
        <a:lnSpc>
          <a:spcPct val="100000"/>
        </a:lnSpc>
        <a:spcBef>
          <a:spcPts val="0"/>
        </a:spcBef>
        <a:spcAft>
          <a:spcPts val="0"/>
        </a:spcAft>
        <a:buClrTx/>
        <a:buSzTx/>
        <a:buFontTx/>
        <a:buNone/>
        <a:tabLst/>
        <a:defRPr sz="11200" b="1" i="0" u="none" strike="noStrike" cap="none" spc="448" baseline="0">
          <a:ln>
            <a:noFill/>
          </a:ln>
          <a:solidFill>
            <a:srgbClr val="000000"/>
          </a:solidFill>
          <a:uFillTx/>
          <a:latin typeface="+mj-lt"/>
          <a:ea typeface="+mj-ea"/>
          <a:cs typeface="+mj-cs"/>
          <a:sym typeface="Futura LT Pro"/>
        </a:defRPr>
      </a:lvl6pPr>
      <a:lvl7pPr marL="0" marR="0" indent="1371600" algn="ctr" defTabSz="825500" rtl="0" latinLnBrk="0">
        <a:lnSpc>
          <a:spcPct val="100000"/>
        </a:lnSpc>
        <a:spcBef>
          <a:spcPts val="0"/>
        </a:spcBef>
        <a:spcAft>
          <a:spcPts val="0"/>
        </a:spcAft>
        <a:buClrTx/>
        <a:buSzTx/>
        <a:buFontTx/>
        <a:buNone/>
        <a:tabLst/>
        <a:defRPr sz="11200" b="1" i="0" u="none" strike="noStrike" cap="none" spc="448" baseline="0">
          <a:ln>
            <a:noFill/>
          </a:ln>
          <a:solidFill>
            <a:srgbClr val="000000"/>
          </a:solidFill>
          <a:uFillTx/>
          <a:latin typeface="+mj-lt"/>
          <a:ea typeface="+mj-ea"/>
          <a:cs typeface="+mj-cs"/>
          <a:sym typeface="Futura LT Pro"/>
        </a:defRPr>
      </a:lvl7pPr>
      <a:lvl8pPr marL="0" marR="0" indent="1600200" algn="ctr" defTabSz="825500" rtl="0" latinLnBrk="0">
        <a:lnSpc>
          <a:spcPct val="100000"/>
        </a:lnSpc>
        <a:spcBef>
          <a:spcPts val="0"/>
        </a:spcBef>
        <a:spcAft>
          <a:spcPts val="0"/>
        </a:spcAft>
        <a:buClrTx/>
        <a:buSzTx/>
        <a:buFontTx/>
        <a:buNone/>
        <a:tabLst/>
        <a:defRPr sz="11200" b="1" i="0" u="none" strike="noStrike" cap="none" spc="448" baseline="0">
          <a:ln>
            <a:noFill/>
          </a:ln>
          <a:solidFill>
            <a:srgbClr val="000000"/>
          </a:solidFill>
          <a:uFillTx/>
          <a:latin typeface="+mj-lt"/>
          <a:ea typeface="+mj-ea"/>
          <a:cs typeface="+mj-cs"/>
          <a:sym typeface="Futura LT Pro"/>
        </a:defRPr>
      </a:lvl8pPr>
      <a:lvl9pPr marL="0" marR="0" indent="1828800" algn="ctr" defTabSz="825500" rtl="0" latinLnBrk="0">
        <a:lnSpc>
          <a:spcPct val="100000"/>
        </a:lnSpc>
        <a:spcBef>
          <a:spcPts val="0"/>
        </a:spcBef>
        <a:spcAft>
          <a:spcPts val="0"/>
        </a:spcAft>
        <a:buClrTx/>
        <a:buSzTx/>
        <a:buFontTx/>
        <a:buNone/>
        <a:tabLst/>
        <a:defRPr sz="11200" b="1" i="0" u="none" strike="noStrike" cap="none" spc="448" baseline="0">
          <a:ln>
            <a:noFill/>
          </a:ln>
          <a:solidFill>
            <a:srgbClr val="000000"/>
          </a:solidFill>
          <a:uFillTx/>
          <a:latin typeface="+mj-lt"/>
          <a:ea typeface="+mj-ea"/>
          <a:cs typeface="+mj-cs"/>
          <a:sym typeface="Futura LT Pro"/>
        </a:defRPr>
      </a:lvl9pPr>
    </p:titleStyle>
    <p:bodyStyle>
      <a:lvl1pPr marL="63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n-lt"/>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n-lt"/>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n-lt"/>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n-lt"/>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mn-lt"/>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tabLst/>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sz="2200" b="0"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hashtag/AvatarXPRIZE?src=hash" TargetMode="External"/><Relationship Id="rId2" Type="http://schemas.openxmlformats.org/officeDocument/2006/relationships/notesSlide" Target="../notesSlides/notesSlide1.xml"/><Relationship Id="rId1" Type="http://schemas.openxmlformats.org/officeDocument/2006/relationships/slideLayout" Target="../slideLayouts/slideLayout36.xml"/><Relationship Id="rId5" Type="http://schemas.openxmlformats.org/officeDocument/2006/relationships/image" Target="../media/image25.emf"/><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hyperlink" Target="https://xprizefoundation.app.box.com/file/302082443391"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38.xml"/><Relationship Id="rId5" Type="http://schemas.openxmlformats.org/officeDocument/2006/relationships/image" Target="../media/image42.jp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9.xml"/><Relationship Id="rId1" Type="http://schemas.openxmlformats.org/officeDocument/2006/relationships/slideLayout" Target="../slideLayouts/slideLayout38.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38.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6.xml"/><Relationship Id="rId1" Type="http://schemas.openxmlformats.org/officeDocument/2006/relationships/tags" Target="../tags/tag1.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30.emf"/></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35.xml"/><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91EE733-A012-5141-B16F-27A47832A91E}"/>
              </a:ext>
            </a:extLst>
          </p:cNvPr>
          <p:cNvGrpSpPr/>
          <p:nvPr/>
        </p:nvGrpSpPr>
        <p:grpSpPr>
          <a:xfrm>
            <a:off x="959796" y="930376"/>
            <a:ext cx="9345183" cy="2400950"/>
            <a:chOff x="864746" y="1747071"/>
            <a:chExt cx="9345183" cy="2400950"/>
          </a:xfrm>
        </p:grpSpPr>
        <p:sp>
          <p:nvSpPr>
            <p:cNvPr id="4" name="object 4"/>
            <p:cNvSpPr/>
            <p:nvPr/>
          </p:nvSpPr>
          <p:spPr>
            <a:xfrm>
              <a:off x="3273023" y="2338485"/>
              <a:ext cx="1145802" cy="1441494"/>
            </a:xfrm>
            <a:custGeom>
              <a:avLst/>
              <a:gdLst/>
              <a:ahLst/>
              <a:cxnLst/>
              <a:rect l="l" t="t" r="r" b="b"/>
              <a:pathLst>
                <a:path w="944879" h="1188720">
                  <a:moveTo>
                    <a:pt x="521098" y="0"/>
                  </a:moveTo>
                  <a:lnTo>
                    <a:pt x="0" y="0"/>
                  </a:lnTo>
                  <a:lnTo>
                    <a:pt x="0" y="1188503"/>
                  </a:lnTo>
                  <a:lnTo>
                    <a:pt x="303993" y="1188503"/>
                  </a:lnTo>
                  <a:lnTo>
                    <a:pt x="303993" y="883386"/>
                  </a:lnTo>
                  <a:lnTo>
                    <a:pt x="521098" y="883386"/>
                  </a:lnTo>
                  <a:lnTo>
                    <a:pt x="601546" y="877003"/>
                  </a:lnTo>
                  <a:lnTo>
                    <a:pt x="673525" y="858731"/>
                  </a:lnTo>
                  <a:lnTo>
                    <a:pt x="737036" y="829889"/>
                  </a:lnTo>
                  <a:lnTo>
                    <a:pt x="792079" y="791797"/>
                  </a:lnTo>
                  <a:lnTo>
                    <a:pt x="838654" y="745771"/>
                  </a:lnTo>
                  <a:lnTo>
                    <a:pt x="876760" y="693131"/>
                  </a:lnTo>
                  <a:lnTo>
                    <a:pt x="906399" y="635195"/>
                  </a:lnTo>
                  <a:lnTo>
                    <a:pt x="914932" y="610240"/>
                  </a:lnTo>
                  <a:lnTo>
                    <a:pt x="303993" y="610240"/>
                  </a:lnTo>
                  <a:lnTo>
                    <a:pt x="303993" y="273184"/>
                  </a:lnTo>
                  <a:lnTo>
                    <a:pt x="913819" y="271937"/>
                  </a:lnTo>
                  <a:lnTo>
                    <a:pt x="906399" y="250200"/>
                  </a:lnTo>
                  <a:lnTo>
                    <a:pt x="876760" y="192109"/>
                  </a:lnTo>
                  <a:lnTo>
                    <a:pt x="838654" y="139271"/>
                  </a:lnTo>
                  <a:lnTo>
                    <a:pt x="792079" y="93002"/>
                  </a:lnTo>
                  <a:lnTo>
                    <a:pt x="737036" y="54622"/>
                  </a:lnTo>
                  <a:lnTo>
                    <a:pt x="673525" y="25450"/>
                  </a:lnTo>
                  <a:lnTo>
                    <a:pt x="601546" y="6803"/>
                  </a:lnTo>
                  <a:lnTo>
                    <a:pt x="521098" y="0"/>
                  </a:lnTo>
                  <a:close/>
                </a:path>
                <a:path w="944879" h="1188720">
                  <a:moveTo>
                    <a:pt x="913819" y="271937"/>
                  </a:moveTo>
                  <a:lnTo>
                    <a:pt x="431204" y="271937"/>
                  </a:lnTo>
                  <a:lnTo>
                    <a:pt x="469582" y="271997"/>
                  </a:lnTo>
                  <a:lnTo>
                    <a:pt x="482263" y="272163"/>
                  </a:lnTo>
                  <a:lnTo>
                    <a:pt x="534019" y="275280"/>
                  </a:lnTo>
                  <a:lnTo>
                    <a:pt x="578600" y="293411"/>
                  </a:lnTo>
                  <a:lnTo>
                    <a:pt x="611747" y="325678"/>
                  </a:lnTo>
                  <a:lnTo>
                    <a:pt x="633681" y="368038"/>
                  </a:lnTo>
                  <a:lnTo>
                    <a:pt x="644622" y="416450"/>
                  </a:lnTo>
                  <a:lnTo>
                    <a:pt x="646040" y="441662"/>
                  </a:lnTo>
                  <a:lnTo>
                    <a:pt x="644793" y="466870"/>
                  </a:lnTo>
                  <a:lnTo>
                    <a:pt x="634414" y="515257"/>
                  </a:lnTo>
                  <a:lnTo>
                    <a:pt x="613707" y="557569"/>
                  </a:lnTo>
                  <a:lnTo>
                    <a:pt x="582893" y="589763"/>
                  </a:lnTo>
                  <a:lnTo>
                    <a:pt x="542193" y="607796"/>
                  </a:lnTo>
                  <a:lnTo>
                    <a:pt x="518205" y="610240"/>
                  </a:lnTo>
                  <a:lnTo>
                    <a:pt x="914932" y="610240"/>
                  </a:lnTo>
                  <a:lnTo>
                    <a:pt x="927569" y="573282"/>
                  </a:lnTo>
                  <a:lnTo>
                    <a:pt x="940272" y="508710"/>
                  </a:lnTo>
                  <a:lnTo>
                    <a:pt x="944506" y="442797"/>
                  </a:lnTo>
                  <a:lnTo>
                    <a:pt x="940272" y="376862"/>
                  </a:lnTo>
                  <a:lnTo>
                    <a:pt x="927569" y="312223"/>
                  </a:lnTo>
                  <a:lnTo>
                    <a:pt x="913819" y="271937"/>
                  </a:lnTo>
                  <a:close/>
                </a:path>
              </a:pathLst>
            </a:custGeom>
            <a:solidFill>
              <a:srgbClr val="FDFDFD"/>
            </a:solidFill>
          </p:spPr>
          <p:txBody>
            <a:bodyPr wrap="square" lIns="0" tIns="0" rIns="0" bIns="0" rtlCol="0"/>
            <a:lstStyle/>
            <a:p>
              <a:endParaRPr sz="1698" dirty="0"/>
            </a:p>
          </p:txBody>
        </p:sp>
        <p:sp>
          <p:nvSpPr>
            <p:cNvPr id="5" name="object 5"/>
            <p:cNvSpPr/>
            <p:nvPr/>
          </p:nvSpPr>
          <p:spPr>
            <a:xfrm>
              <a:off x="4856300" y="2338485"/>
              <a:ext cx="1246676" cy="1441494"/>
            </a:xfrm>
            <a:custGeom>
              <a:avLst/>
              <a:gdLst/>
              <a:ahLst/>
              <a:cxnLst/>
              <a:rect l="l" t="t" r="r" b="b"/>
              <a:pathLst>
                <a:path w="1028064" h="1188720">
                  <a:moveTo>
                    <a:pt x="518243" y="0"/>
                  </a:moveTo>
                  <a:lnTo>
                    <a:pt x="0" y="0"/>
                  </a:lnTo>
                  <a:lnTo>
                    <a:pt x="0" y="1188503"/>
                  </a:lnTo>
                  <a:lnTo>
                    <a:pt x="301099" y="1188503"/>
                  </a:lnTo>
                  <a:lnTo>
                    <a:pt x="301099" y="839811"/>
                  </a:lnTo>
                  <a:lnTo>
                    <a:pt x="812207" y="839811"/>
                  </a:lnTo>
                  <a:lnTo>
                    <a:pt x="767295" y="767148"/>
                  </a:lnTo>
                  <a:lnTo>
                    <a:pt x="809549" y="734074"/>
                  </a:lnTo>
                  <a:lnTo>
                    <a:pt x="846030" y="696324"/>
                  </a:lnTo>
                  <a:lnTo>
                    <a:pt x="876740" y="654586"/>
                  </a:lnTo>
                  <a:lnTo>
                    <a:pt x="901682" y="609546"/>
                  </a:lnTo>
                  <a:lnTo>
                    <a:pt x="917767" y="569570"/>
                  </a:lnTo>
                  <a:lnTo>
                    <a:pt x="301099" y="569570"/>
                  </a:lnTo>
                  <a:lnTo>
                    <a:pt x="301099" y="273184"/>
                  </a:lnTo>
                  <a:lnTo>
                    <a:pt x="918864" y="271898"/>
                  </a:lnTo>
                  <a:lnTo>
                    <a:pt x="914962" y="259475"/>
                  </a:lnTo>
                  <a:lnTo>
                    <a:pt x="893845" y="212732"/>
                  </a:lnTo>
                  <a:lnTo>
                    <a:pt x="866981" y="168865"/>
                  </a:lnTo>
                  <a:lnTo>
                    <a:pt x="834373" y="128561"/>
                  </a:lnTo>
                  <a:lnTo>
                    <a:pt x="796024" y="92507"/>
                  </a:lnTo>
                  <a:lnTo>
                    <a:pt x="751936" y="61388"/>
                  </a:lnTo>
                  <a:lnTo>
                    <a:pt x="702111" y="35891"/>
                  </a:lnTo>
                  <a:lnTo>
                    <a:pt x="646553" y="16704"/>
                  </a:lnTo>
                  <a:lnTo>
                    <a:pt x="585262" y="4511"/>
                  </a:lnTo>
                  <a:lnTo>
                    <a:pt x="518243" y="0"/>
                  </a:lnTo>
                  <a:close/>
                </a:path>
                <a:path w="1028064" h="1188720">
                  <a:moveTo>
                    <a:pt x="812207" y="839811"/>
                  </a:moveTo>
                  <a:lnTo>
                    <a:pt x="460330" y="839811"/>
                  </a:lnTo>
                  <a:lnTo>
                    <a:pt x="663121" y="1188503"/>
                  </a:lnTo>
                  <a:lnTo>
                    <a:pt x="1027729" y="1188503"/>
                  </a:lnTo>
                  <a:lnTo>
                    <a:pt x="812207" y="839811"/>
                  </a:lnTo>
                  <a:close/>
                </a:path>
                <a:path w="1028064" h="1188720">
                  <a:moveTo>
                    <a:pt x="918864" y="271898"/>
                  </a:moveTo>
                  <a:lnTo>
                    <a:pt x="442031" y="271898"/>
                  </a:lnTo>
                  <a:lnTo>
                    <a:pt x="467344" y="271976"/>
                  </a:lnTo>
                  <a:lnTo>
                    <a:pt x="492353" y="272360"/>
                  </a:lnTo>
                  <a:lnTo>
                    <a:pt x="541861" y="275288"/>
                  </a:lnTo>
                  <a:lnTo>
                    <a:pt x="583439" y="291158"/>
                  </a:lnTo>
                  <a:lnTo>
                    <a:pt x="614231" y="319473"/>
                  </a:lnTo>
                  <a:lnTo>
                    <a:pt x="634404" y="356677"/>
                  </a:lnTo>
                  <a:lnTo>
                    <a:pt x="644125" y="399214"/>
                  </a:lnTo>
                  <a:lnTo>
                    <a:pt x="645118" y="421371"/>
                  </a:lnTo>
                  <a:lnTo>
                    <a:pt x="643562" y="443527"/>
                  </a:lnTo>
                  <a:lnTo>
                    <a:pt x="632881" y="486061"/>
                  </a:lnTo>
                  <a:lnTo>
                    <a:pt x="612251" y="523259"/>
                  </a:lnTo>
                  <a:lnTo>
                    <a:pt x="581838" y="551565"/>
                  </a:lnTo>
                  <a:lnTo>
                    <a:pt x="541810" y="567422"/>
                  </a:lnTo>
                  <a:lnTo>
                    <a:pt x="518243" y="569570"/>
                  </a:lnTo>
                  <a:lnTo>
                    <a:pt x="917767" y="569570"/>
                  </a:lnTo>
                  <a:lnTo>
                    <a:pt x="920857" y="561891"/>
                  </a:lnTo>
                  <a:lnTo>
                    <a:pt x="934269" y="512306"/>
                  </a:lnTo>
                  <a:lnTo>
                    <a:pt x="941920" y="461479"/>
                  </a:lnTo>
                  <a:lnTo>
                    <a:pt x="943813" y="410096"/>
                  </a:lnTo>
                  <a:lnTo>
                    <a:pt x="939949" y="358843"/>
                  </a:lnTo>
                  <a:lnTo>
                    <a:pt x="930331" y="308407"/>
                  </a:lnTo>
                  <a:lnTo>
                    <a:pt x="918864" y="271898"/>
                  </a:lnTo>
                  <a:close/>
                </a:path>
              </a:pathLst>
            </a:custGeom>
            <a:solidFill>
              <a:srgbClr val="FDFDFD"/>
            </a:solidFill>
          </p:spPr>
          <p:txBody>
            <a:bodyPr wrap="square" lIns="0" tIns="0" rIns="0" bIns="0" rtlCol="0"/>
            <a:lstStyle/>
            <a:p>
              <a:endParaRPr sz="1698" dirty="0"/>
            </a:p>
          </p:txBody>
        </p:sp>
        <p:sp>
          <p:nvSpPr>
            <p:cNvPr id="6" name="object 6"/>
            <p:cNvSpPr/>
            <p:nvPr/>
          </p:nvSpPr>
          <p:spPr>
            <a:xfrm>
              <a:off x="6471252" y="2338485"/>
              <a:ext cx="407344" cy="1441494"/>
            </a:xfrm>
            <a:custGeom>
              <a:avLst/>
              <a:gdLst/>
              <a:ahLst/>
              <a:cxnLst/>
              <a:rect l="l" t="t" r="r" b="b"/>
              <a:pathLst>
                <a:path w="335914" h="1188720">
                  <a:moveTo>
                    <a:pt x="0" y="0"/>
                  </a:moveTo>
                  <a:lnTo>
                    <a:pt x="335670" y="0"/>
                  </a:lnTo>
                  <a:lnTo>
                    <a:pt x="335670" y="1188503"/>
                  </a:lnTo>
                  <a:lnTo>
                    <a:pt x="0" y="1188503"/>
                  </a:lnTo>
                  <a:lnTo>
                    <a:pt x="0" y="0"/>
                  </a:lnTo>
                  <a:close/>
                </a:path>
              </a:pathLst>
            </a:custGeom>
            <a:solidFill>
              <a:srgbClr val="FDFDFD"/>
            </a:solidFill>
          </p:spPr>
          <p:txBody>
            <a:bodyPr wrap="square" lIns="0" tIns="0" rIns="0" bIns="0" rtlCol="0"/>
            <a:lstStyle/>
            <a:p>
              <a:endParaRPr sz="1698" dirty="0"/>
            </a:p>
          </p:txBody>
        </p:sp>
        <p:sp>
          <p:nvSpPr>
            <p:cNvPr id="7" name="object 7"/>
            <p:cNvSpPr/>
            <p:nvPr/>
          </p:nvSpPr>
          <p:spPr>
            <a:xfrm>
              <a:off x="7299852" y="2338485"/>
              <a:ext cx="1201244" cy="1441494"/>
            </a:xfrm>
            <a:custGeom>
              <a:avLst/>
              <a:gdLst/>
              <a:ahLst/>
              <a:cxnLst/>
              <a:rect l="l" t="t" r="r" b="b"/>
              <a:pathLst>
                <a:path w="990600" h="1188720">
                  <a:moveTo>
                    <a:pt x="990033" y="0"/>
                  </a:moveTo>
                  <a:lnTo>
                    <a:pt x="69448" y="0"/>
                  </a:lnTo>
                  <a:lnTo>
                    <a:pt x="69448" y="273184"/>
                  </a:lnTo>
                  <a:lnTo>
                    <a:pt x="509292" y="273184"/>
                  </a:lnTo>
                  <a:lnTo>
                    <a:pt x="0" y="1188503"/>
                  </a:lnTo>
                  <a:lnTo>
                    <a:pt x="969584" y="1188503"/>
                  </a:lnTo>
                  <a:lnTo>
                    <a:pt x="969584" y="915341"/>
                  </a:lnTo>
                  <a:lnTo>
                    <a:pt x="480355" y="915341"/>
                  </a:lnTo>
                  <a:lnTo>
                    <a:pt x="990033" y="0"/>
                  </a:lnTo>
                  <a:close/>
                </a:path>
              </a:pathLst>
            </a:custGeom>
            <a:solidFill>
              <a:srgbClr val="FDFDFD"/>
            </a:solidFill>
          </p:spPr>
          <p:txBody>
            <a:bodyPr wrap="square" lIns="0" tIns="0" rIns="0" bIns="0" rtlCol="0"/>
            <a:lstStyle/>
            <a:p>
              <a:endParaRPr sz="1698" dirty="0"/>
            </a:p>
          </p:txBody>
        </p:sp>
        <p:sp>
          <p:nvSpPr>
            <p:cNvPr id="8" name="object 8"/>
            <p:cNvSpPr/>
            <p:nvPr/>
          </p:nvSpPr>
          <p:spPr>
            <a:xfrm>
              <a:off x="8879387" y="3451937"/>
              <a:ext cx="913254" cy="327262"/>
            </a:xfrm>
            <a:custGeom>
              <a:avLst/>
              <a:gdLst/>
              <a:ahLst/>
              <a:cxnLst/>
              <a:rect l="l" t="t" r="r" b="b"/>
              <a:pathLst>
                <a:path w="753109" h="269875">
                  <a:moveTo>
                    <a:pt x="0" y="269763"/>
                  </a:moveTo>
                  <a:lnTo>
                    <a:pt x="752749" y="269763"/>
                  </a:lnTo>
                  <a:lnTo>
                    <a:pt x="752749" y="0"/>
                  </a:lnTo>
                  <a:lnTo>
                    <a:pt x="0" y="0"/>
                  </a:lnTo>
                  <a:lnTo>
                    <a:pt x="0" y="269763"/>
                  </a:lnTo>
                  <a:close/>
                </a:path>
              </a:pathLst>
            </a:custGeom>
            <a:solidFill>
              <a:srgbClr val="FDFDFD"/>
            </a:solidFill>
          </p:spPr>
          <p:txBody>
            <a:bodyPr wrap="square" lIns="0" tIns="0" rIns="0" bIns="0" rtlCol="0"/>
            <a:lstStyle/>
            <a:p>
              <a:endParaRPr sz="1698" dirty="0"/>
            </a:p>
          </p:txBody>
        </p:sp>
        <p:sp>
          <p:nvSpPr>
            <p:cNvPr id="9" name="object 9"/>
            <p:cNvSpPr/>
            <p:nvPr/>
          </p:nvSpPr>
          <p:spPr>
            <a:xfrm>
              <a:off x="8879386" y="3198874"/>
              <a:ext cx="365764" cy="253340"/>
            </a:xfrm>
            <a:custGeom>
              <a:avLst/>
              <a:gdLst/>
              <a:ahLst/>
              <a:cxnLst/>
              <a:rect l="l" t="t" r="r" b="b"/>
              <a:pathLst>
                <a:path w="301625" h="208914">
                  <a:moveTo>
                    <a:pt x="0" y="208685"/>
                  </a:moveTo>
                  <a:lnTo>
                    <a:pt x="301331" y="208685"/>
                  </a:lnTo>
                  <a:lnTo>
                    <a:pt x="301331" y="0"/>
                  </a:lnTo>
                  <a:lnTo>
                    <a:pt x="0" y="0"/>
                  </a:lnTo>
                  <a:lnTo>
                    <a:pt x="0" y="208685"/>
                  </a:lnTo>
                  <a:close/>
                </a:path>
              </a:pathLst>
            </a:custGeom>
            <a:solidFill>
              <a:srgbClr val="FDFDFD"/>
            </a:solidFill>
          </p:spPr>
          <p:txBody>
            <a:bodyPr wrap="square" lIns="0" tIns="0" rIns="0" bIns="0" rtlCol="0"/>
            <a:lstStyle/>
            <a:p>
              <a:endParaRPr sz="1698" dirty="0"/>
            </a:p>
          </p:txBody>
        </p:sp>
        <p:sp>
          <p:nvSpPr>
            <p:cNvPr id="10" name="object 10"/>
            <p:cNvSpPr/>
            <p:nvPr/>
          </p:nvSpPr>
          <p:spPr>
            <a:xfrm>
              <a:off x="8879387" y="2870205"/>
              <a:ext cx="853962" cy="328802"/>
            </a:xfrm>
            <a:custGeom>
              <a:avLst/>
              <a:gdLst/>
              <a:ahLst/>
              <a:cxnLst/>
              <a:rect l="l" t="t" r="r" b="b"/>
              <a:pathLst>
                <a:path w="704215" h="271144">
                  <a:moveTo>
                    <a:pt x="0" y="271036"/>
                  </a:moveTo>
                  <a:lnTo>
                    <a:pt x="703749" y="271036"/>
                  </a:lnTo>
                  <a:lnTo>
                    <a:pt x="703749" y="0"/>
                  </a:lnTo>
                  <a:lnTo>
                    <a:pt x="0" y="0"/>
                  </a:lnTo>
                  <a:lnTo>
                    <a:pt x="0" y="271036"/>
                  </a:lnTo>
                  <a:close/>
                </a:path>
              </a:pathLst>
            </a:custGeom>
            <a:solidFill>
              <a:srgbClr val="FDFDFD"/>
            </a:solidFill>
          </p:spPr>
          <p:txBody>
            <a:bodyPr wrap="square" lIns="0" tIns="0" rIns="0" bIns="0" rtlCol="0"/>
            <a:lstStyle/>
            <a:p>
              <a:endParaRPr sz="1698" dirty="0"/>
            </a:p>
          </p:txBody>
        </p:sp>
        <p:sp>
          <p:nvSpPr>
            <p:cNvPr id="11" name="object 11"/>
            <p:cNvSpPr/>
            <p:nvPr/>
          </p:nvSpPr>
          <p:spPr>
            <a:xfrm>
              <a:off x="8879386" y="2669609"/>
              <a:ext cx="365764" cy="200978"/>
            </a:xfrm>
            <a:custGeom>
              <a:avLst/>
              <a:gdLst/>
              <a:ahLst/>
              <a:cxnLst/>
              <a:rect l="l" t="t" r="r" b="b"/>
              <a:pathLst>
                <a:path w="301625" h="165735">
                  <a:moveTo>
                    <a:pt x="0" y="165421"/>
                  </a:moveTo>
                  <a:lnTo>
                    <a:pt x="301331" y="165421"/>
                  </a:lnTo>
                  <a:lnTo>
                    <a:pt x="301331" y="0"/>
                  </a:lnTo>
                  <a:lnTo>
                    <a:pt x="0" y="0"/>
                  </a:lnTo>
                  <a:lnTo>
                    <a:pt x="0" y="165421"/>
                  </a:lnTo>
                  <a:close/>
                </a:path>
              </a:pathLst>
            </a:custGeom>
            <a:solidFill>
              <a:srgbClr val="FDFDFD"/>
            </a:solidFill>
          </p:spPr>
          <p:txBody>
            <a:bodyPr wrap="square" lIns="0" tIns="0" rIns="0" bIns="0" rtlCol="0"/>
            <a:lstStyle/>
            <a:p>
              <a:endParaRPr sz="1698" dirty="0"/>
            </a:p>
          </p:txBody>
        </p:sp>
        <p:sp>
          <p:nvSpPr>
            <p:cNvPr id="12" name="object 12"/>
            <p:cNvSpPr/>
            <p:nvPr/>
          </p:nvSpPr>
          <p:spPr>
            <a:xfrm>
              <a:off x="8879387" y="2337851"/>
              <a:ext cx="913254" cy="331882"/>
            </a:xfrm>
            <a:custGeom>
              <a:avLst/>
              <a:gdLst/>
              <a:ahLst/>
              <a:cxnLst/>
              <a:rect l="l" t="t" r="r" b="b"/>
              <a:pathLst>
                <a:path w="753109" h="273685">
                  <a:moveTo>
                    <a:pt x="0" y="273581"/>
                  </a:moveTo>
                  <a:lnTo>
                    <a:pt x="752749" y="273581"/>
                  </a:lnTo>
                  <a:lnTo>
                    <a:pt x="752749" y="0"/>
                  </a:lnTo>
                  <a:lnTo>
                    <a:pt x="0" y="0"/>
                  </a:lnTo>
                  <a:lnTo>
                    <a:pt x="0" y="273581"/>
                  </a:lnTo>
                  <a:close/>
                </a:path>
              </a:pathLst>
            </a:custGeom>
            <a:solidFill>
              <a:srgbClr val="FDFDFD"/>
            </a:solidFill>
          </p:spPr>
          <p:txBody>
            <a:bodyPr wrap="square" lIns="0" tIns="0" rIns="0" bIns="0" rtlCol="0"/>
            <a:lstStyle/>
            <a:p>
              <a:endParaRPr sz="1698" dirty="0"/>
            </a:p>
          </p:txBody>
        </p:sp>
        <p:sp>
          <p:nvSpPr>
            <p:cNvPr id="13" name="object 13"/>
            <p:cNvSpPr/>
            <p:nvPr/>
          </p:nvSpPr>
          <p:spPr>
            <a:xfrm>
              <a:off x="1766991" y="2786012"/>
              <a:ext cx="1046470" cy="994108"/>
            </a:xfrm>
            <a:custGeom>
              <a:avLst/>
              <a:gdLst/>
              <a:ahLst/>
              <a:cxnLst/>
              <a:rect l="l" t="t" r="r" b="b"/>
              <a:pathLst>
                <a:path w="862964" h="819785">
                  <a:moveTo>
                    <a:pt x="217105" y="0"/>
                  </a:moveTo>
                  <a:lnTo>
                    <a:pt x="183429" y="38486"/>
                  </a:lnTo>
                  <a:lnTo>
                    <a:pt x="150147" y="77971"/>
                  </a:lnTo>
                  <a:lnTo>
                    <a:pt x="117258" y="118279"/>
                  </a:lnTo>
                  <a:lnTo>
                    <a:pt x="74014" y="172994"/>
                  </a:lnTo>
                  <a:lnTo>
                    <a:pt x="31462" y="228436"/>
                  </a:lnTo>
                  <a:lnTo>
                    <a:pt x="0" y="270241"/>
                  </a:lnTo>
                  <a:lnTo>
                    <a:pt x="431355" y="819453"/>
                  </a:lnTo>
                  <a:lnTo>
                    <a:pt x="862710" y="819453"/>
                  </a:lnTo>
                  <a:lnTo>
                    <a:pt x="217105" y="0"/>
                  </a:lnTo>
                  <a:close/>
                </a:path>
              </a:pathLst>
            </a:custGeom>
            <a:solidFill>
              <a:srgbClr val="FDFDFD"/>
            </a:solidFill>
          </p:spPr>
          <p:txBody>
            <a:bodyPr wrap="square" lIns="0" tIns="0" rIns="0" bIns="0" rtlCol="0"/>
            <a:lstStyle/>
            <a:p>
              <a:endParaRPr sz="1698" dirty="0"/>
            </a:p>
          </p:txBody>
        </p:sp>
        <p:sp>
          <p:nvSpPr>
            <p:cNvPr id="14" name="object 14"/>
            <p:cNvSpPr/>
            <p:nvPr/>
          </p:nvSpPr>
          <p:spPr>
            <a:xfrm>
              <a:off x="864746" y="1747071"/>
              <a:ext cx="2276976" cy="2400950"/>
            </a:xfrm>
            <a:custGeom>
              <a:avLst/>
              <a:gdLst/>
              <a:ahLst/>
              <a:cxnLst/>
              <a:rect l="l" t="t" r="r" b="b"/>
              <a:pathLst>
                <a:path w="1877695" h="1979929">
                  <a:moveTo>
                    <a:pt x="428461" y="185512"/>
                  </a:moveTo>
                  <a:lnTo>
                    <a:pt x="0" y="185512"/>
                  </a:lnTo>
                  <a:lnTo>
                    <a:pt x="613736" y="961375"/>
                  </a:lnTo>
                  <a:lnTo>
                    <a:pt x="560697" y="1039826"/>
                  </a:lnTo>
                  <a:lnTo>
                    <a:pt x="509381" y="1117974"/>
                  </a:lnTo>
                  <a:lnTo>
                    <a:pt x="459945" y="1195385"/>
                  </a:lnTo>
                  <a:lnTo>
                    <a:pt x="412547" y="1271626"/>
                  </a:lnTo>
                  <a:lnTo>
                    <a:pt x="367347" y="1346262"/>
                  </a:lnTo>
                  <a:lnTo>
                    <a:pt x="324502" y="1418861"/>
                  </a:lnTo>
                  <a:lnTo>
                    <a:pt x="284172" y="1488989"/>
                  </a:lnTo>
                  <a:lnTo>
                    <a:pt x="246515" y="1556211"/>
                  </a:lnTo>
                  <a:lnTo>
                    <a:pt x="211688" y="1620094"/>
                  </a:lnTo>
                  <a:lnTo>
                    <a:pt x="179852" y="1680205"/>
                  </a:lnTo>
                  <a:lnTo>
                    <a:pt x="151163" y="1736110"/>
                  </a:lnTo>
                  <a:lnTo>
                    <a:pt x="125782" y="1787375"/>
                  </a:lnTo>
                  <a:lnTo>
                    <a:pt x="103865" y="1833566"/>
                  </a:lnTo>
                  <a:lnTo>
                    <a:pt x="85573" y="1874250"/>
                  </a:lnTo>
                  <a:lnTo>
                    <a:pt x="60494" y="1937362"/>
                  </a:lnTo>
                  <a:lnTo>
                    <a:pt x="51811" y="1973240"/>
                  </a:lnTo>
                  <a:lnTo>
                    <a:pt x="54015" y="1979882"/>
                  </a:lnTo>
                  <a:lnTo>
                    <a:pt x="60794" y="1978415"/>
                  </a:lnTo>
                  <a:lnTo>
                    <a:pt x="77120" y="1951090"/>
                  </a:lnTo>
                  <a:lnTo>
                    <a:pt x="93954" y="1923182"/>
                  </a:lnTo>
                  <a:lnTo>
                    <a:pt x="129094" y="1865717"/>
                  </a:lnTo>
                  <a:lnTo>
                    <a:pt x="166109" y="1806231"/>
                  </a:lnTo>
                  <a:lnTo>
                    <a:pt x="204896" y="1744931"/>
                  </a:lnTo>
                  <a:lnTo>
                    <a:pt x="245350" y="1682027"/>
                  </a:lnTo>
                  <a:lnTo>
                    <a:pt x="266169" y="1650039"/>
                  </a:lnTo>
                  <a:lnTo>
                    <a:pt x="287366" y="1617728"/>
                  </a:lnTo>
                  <a:lnTo>
                    <a:pt x="308928" y="1585120"/>
                  </a:lnTo>
                  <a:lnTo>
                    <a:pt x="330841" y="1552243"/>
                  </a:lnTo>
                  <a:lnTo>
                    <a:pt x="353093" y="1519120"/>
                  </a:lnTo>
                  <a:lnTo>
                    <a:pt x="375670" y="1485780"/>
                  </a:lnTo>
                  <a:lnTo>
                    <a:pt x="398560" y="1452248"/>
                  </a:lnTo>
                  <a:lnTo>
                    <a:pt x="421749" y="1418549"/>
                  </a:lnTo>
                  <a:lnTo>
                    <a:pt x="445224" y="1384711"/>
                  </a:lnTo>
                  <a:lnTo>
                    <a:pt x="521241" y="1276098"/>
                  </a:lnTo>
                  <a:lnTo>
                    <a:pt x="574601" y="1201385"/>
                  </a:lnTo>
                  <a:lnTo>
                    <a:pt x="628928" y="1126916"/>
                  </a:lnTo>
                  <a:lnTo>
                    <a:pt x="684098" y="1052988"/>
                  </a:lnTo>
                  <a:lnTo>
                    <a:pt x="739989" y="979896"/>
                  </a:lnTo>
                  <a:lnTo>
                    <a:pt x="796476" y="907938"/>
                  </a:lnTo>
                  <a:lnTo>
                    <a:pt x="853436" y="837410"/>
                  </a:lnTo>
                  <a:lnTo>
                    <a:pt x="910745" y="768608"/>
                  </a:lnTo>
                  <a:lnTo>
                    <a:pt x="968279" y="701828"/>
                  </a:lnTo>
                  <a:lnTo>
                    <a:pt x="990828" y="676609"/>
                  </a:lnTo>
                  <a:lnTo>
                    <a:pt x="819305" y="676609"/>
                  </a:lnTo>
                  <a:lnTo>
                    <a:pt x="428461" y="185512"/>
                  </a:lnTo>
                  <a:close/>
                </a:path>
                <a:path w="1877695" h="1979929">
                  <a:moveTo>
                    <a:pt x="1705545" y="0"/>
                  </a:moveTo>
                  <a:lnTo>
                    <a:pt x="1663096" y="3022"/>
                  </a:lnTo>
                  <a:lnTo>
                    <a:pt x="1620140" y="10362"/>
                  </a:lnTo>
                  <a:lnTo>
                    <a:pt x="1576728" y="21840"/>
                  </a:lnTo>
                  <a:lnTo>
                    <a:pt x="1532913" y="37277"/>
                  </a:lnTo>
                  <a:lnTo>
                    <a:pt x="1488747" y="56494"/>
                  </a:lnTo>
                  <a:lnTo>
                    <a:pt x="1444280" y="79311"/>
                  </a:lnTo>
                  <a:lnTo>
                    <a:pt x="1399566" y="105551"/>
                  </a:lnTo>
                  <a:lnTo>
                    <a:pt x="1354655" y="135034"/>
                  </a:lnTo>
                  <a:lnTo>
                    <a:pt x="1309600" y="167580"/>
                  </a:lnTo>
                  <a:lnTo>
                    <a:pt x="1264452" y="203012"/>
                  </a:lnTo>
                  <a:lnTo>
                    <a:pt x="1219264" y="241149"/>
                  </a:lnTo>
                  <a:lnTo>
                    <a:pt x="1174088" y="281813"/>
                  </a:lnTo>
                  <a:lnTo>
                    <a:pt x="1128974" y="324825"/>
                  </a:lnTo>
                  <a:lnTo>
                    <a:pt x="1083976" y="370006"/>
                  </a:lnTo>
                  <a:lnTo>
                    <a:pt x="1039144" y="417176"/>
                  </a:lnTo>
                  <a:lnTo>
                    <a:pt x="994531" y="466157"/>
                  </a:lnTo>
                  <a:lnTo>
                    <a:pt x="950189" y="516770"/>
                  </a:lnTo>
                  <a:lnTo>
                    <a:pt x="906169" y="568836"/>
                  </a:lnTo>
                  <a:lnTo>
                    <a:pt x="862524" y="622175"/>
                  </a:lnTo>
                  <a:lnTo>
                    <a:pt x="819305" y="676609"/>
                  </a:lnTo>
                  <a:lnTo>
                    <a:pt x="990828" y="676609"/>
                  </a:lnTo>
                  <a:lnTo>
                    <a:pt x="1025915" y="637368"/>
                  </a:lnTo>
                  <a:lnTo>
                    <a:pt x="1083529" y="575522"/>
                  </a:lnTo>
                  <a:lnTo>
                    <a:pt x="1140997" y="516589"/>
                  </a:lnTo>
                  <a:lnTo>
                    <a:pt x="1198196" y="460863"/>
                  </a:lnTo>
                  <a:lnTo>
                    <a:pt x="1255002" y="408643"/>
                  </a:lnTo>
                  <a:lnTo>
                    <a:pt x="1311291" y="360223"/>
                  </a:lnTo>
                  <a:lnTo>
                    <a:pt x="1366940" y="315900"/>
                  </a:lnTo>
                  <a:lnTo>
                    <a:pt x="1421825" y="275972"/>
                  </a:lnTo>
                  <a:lnTo>
                    <a:pt x="1475822" y="240733"/>
                  </a:lnTo>
                  <a:lnTo>
                    <a:pt x="1528808" y="210481"/>
                  </a:lnTo>
                  <a:lnTo>
                    <a:pt x="1580658" y="185512"/>
                  </a:lnTo>
                  <a:lnTo>
                    <a:pt x="1619499" y="170914"/>
                  </a:lnTo>
                  <a:lnTo>
                    <a:pt x="1670459" y="159231"/>
                  </a:lnTo>
                  <a:lnTo>
                    <a:pt x="1875008" y="157870"/>
                  </a:lnTo>
                  <a:lnTo>
                    <a:pt x="1873680" y="148145"/>
                  </a:lnTo>
                  <a:lnTo>
                    <a:pt x="1863823" y="106123"/>
                  </a:lnTo>
                  <a:lnTo>
                    <a:pt x="1841752" y="61787"/>
                  </a:lnTo>
                  <a:lnTo>
                    <a:pt x="1805698" y="28182"/>
                  </a:lnTo>
                  <a:lnTo>
                    <a:pt x="1768799" y="10982"/>
                  </a:lnTo>
                  <a:lnTo>
                    <a:pt x="1722917" y="1390"/>
                  </a:lnTo>
                  <a:lnTo>
                    <a:pt x="1705545" y="0"/>
                  </a:lnTo>
                  <a:close/>
                </a:path>
                <a:path w="1877695" h="1979929">
                  <a:moveTo>
                    <a:pt x="1875008" y="157870"/>
                  </a:moveTo>
                  <a:lnTo>
                    <a:pt x="1699691" y="157870"/>
                  </a:lnTo>
                  <a:lnTo>
                    <a:pt x="1712917" y="159021"/>
                  </a:lnTo>
                  <a:lnTo>
                    <a:pt x="1725231" y="161347"/>
                  </a:lnTo>
                  <a:lnTo>
                    <a:pt x="1765583" y="181769"/>
                  </a:lnTo>
                  <a:lnTo>
                    <a:pt x="1792209" y="218407"/>
                  </a:lnTo>
                  <a:lnTo>
                    <a:pt x="1803589" y="255270"/>
                  </a:lnTo>
                  <a:lnTo>
                    <a:pt x="1808121" y="298039"/>
                  </a:lnTo>
                  <a:lnTo>
                    <a:pt x="1808114" y="315900"/>
                  </a:lnTo>
                  <a:lnTo>
                    <a:pt x="1804236" y="364833"/>
                  </a:lnTo>
                  <a:lnTo>
                    <a:pt x="1794180" y="420883"/>
                  </a:lnTo>
                  <a:lnTo>
                    <a:pt x="1784098" y="460863"/>
                  </a:lnTo>
                  <a:lnTo>
                    <a:pt x="1771693" y="501542"/>
                  </a:lnTo>
                  <a:lnTo>
                    <a:pt x="1756715" y="543705"/>
                  </a:lnTo>
                  <a:lnTo>
                    <a:pt x="1739338" y="586672"/>
                  </a:lnTo>
                  <a:lnTo>
                    <a:pt x="1719633" y="630129"/>
                  </a:lnTo>
                  <a:lnTo>
                    <a:pt x="1721919" y="631914"/>
                  </a:lnTo>
                  <a:lnTo>
                    <a:pt x="1754238" y="595454"/>
                  </a:lnTo>
                  <a:lnTo>
                    <a:pt x="1778255" y="552392"/>
                  </a:lnTo>
                  <a:lnTo>
                    <a:pt x="1795565" y="516589"/>
                  </a:lnTo>
                  <a:lnTo>
                    <a:pt x="1812895" y="476625"/>
                  </a:lnTo>
                  <a:lnTo>
                    <a:pt x="1829695" y="433074"/>
                  </a:lnTo>
                  <a:lnTo>
                    <a:pt x="1845176" y="387045"/>
                  </a:lnTo>
                  <a:lnTo>
                    <a:pt x="1858608" y="339514"/>
                  </a:lnTo>
                  <a:lnTo>
                    <a:pt x="1867881" y="298039"/>
                  </a:lnTo>
                  <a:lnTo>
                    <a:pt x="1873871" y="259733"/>
                  </a:lnTo>
                  <a:lnTo>
                    <a:pt x="1877138" y="220780"/>
                  </a:lnTo>
                  <a:lnTo>
                    <a:pt x="1877522" y="203012"/>
                  </a:lnTo>
                  <a:lnTo>
                    <a:pt x="1877159" y="183358"/>
                  </a:lnTo>
                  <a:lnTo>
                    <a:pt x="1876358" y="170914"/>
                  </a:lnTo>
                  <a:lnTo>
                    <a:pt x="1875008" y="157870"/>
                  </a:lnTo>
                  <a:close/>
                </a:path>
              </a:pathLst>
            </a:custGeom>
            <a:solidFill>
              <a:srgbClr val="FDFDFD"/>
            </a:solidFill>
          </p:spPr>
          <p:txBody>
            <a:bodyPr wrap="square" lIns="0" tIns="0" rIns="0" bIns="0" rtlCol="0"/>
            <a:lstStyle/>
            <a:p>
              <a:endParaRPr sz="1698" dirty="0"/>
            </a:p>
          </p:txBody>
        </p:sp>
        <p:sp>
          <p:nvSpPr>
            <p:cNvPr id="15" name="object 15"/>
            <p:cNvSpPr/>
            <p:nvPr/>
          </p:nvSpPr>
          <p:spPr>
            <a:xfrm>
              <a:off x="9975071" y="2338524"/>
              <a:ext cx="234858" cy="236400"/>
            </a:xfrm>
            <a:custGeom>
              <a:avLst/>
              <a:gdLst/>
              <a:ahLst/>
              <a:cxnLst/>
              <a:rect l="l" t="t" r="r" b="b"/>
              <a:pathLst>
                <a:path w="193675" h="194944">
                  <a:moveTo>
                    <a:pt x="95471" y="0"/>
                  </a:moveTo>
                  <a:lnTo>
                    <a:pt x="47909" y="15031"/>
                  </a:lnTo>
                  <a:lnTo>
                    <a:pt x="18722" y="41957"/>
                  </a:lnTo>
                  <a:lnTo>
                    <a:pt x="602" y="89295"/>
                  </a:lnTo>
                  <a:lnTo>
                    <a:pt x="0" y="105052"/>
                  </a:lnTo>
                  <a:lnTo>
                    <a:pt x="1132" y="114114"/>
                  </a:lnTo>
                  <a:lnTo>
                    <a:pt x="15725" y="149823"/>
                  </a:lnTo>
                  <a:lnTo>
                    <a:pt x="43000" y="179250"/>
                  </a:lnTo>
                  <a:lnTo>
                    <a:pt x="90692" y="193856"/>
                  </a:lnTo>
                  <a:lnTo>
                    <a:pt x="106923" y="194338"/>
                  </a:lnTo>
                  <a:lnTo>
                    <a:pt x="120139" y="192460"/>
                  </a:lnTo>
                  <a:lnTo>
                    <a:pt x="132626" y="188940"/>
                  </a:lnTo>
                  <a:lnTo>
                    <a:pt x="144293" y="183780"/>
                  </a:lnTo>
                  <a:lnTo>
                    <a:pt x="145528" y="182999"/>
                  </a:lnTo>
                  <a:lnTo>
                    <a:pt x="94740" y="182999"/>
                  </a:lnTo>
                  <a:lnTo>
                    <a:pt x="82011" y="181565"/>
                  </a:lnTo>
                  <a:lnTo>
                    <a:pt x="47402" y="165626"/>
                  </a:lnTo>
                  <a:lnTo>
                    <a:pt x="22791" y="136312"/>
                  </a:lnTo>
                  <a:lnTo>
                    <a:pt x="14479" y="98776"/>
                  </a:lnTo>
                  <a:lnTo>
                    <a:pt x="14712" y="93003"/>
                  </a:lnTo>
                  <a:lnTo>
                    <a:pt x="29713" y="48184"/>
                  </a:lnTo>
                  <a:lnTo>
                    <a:pt x="61995" y="22333"/>
                  </a:lnTo>
                  <a:lnTo>
                    <a:pt x="100886" y="14576"/>
                  </a:lnTo>
                  <a:lnTo>
                    <a:pt x="146731" y="14576"/>
                  </a:lnTo>
                  <a:lnTo>
                    <a:pt x="146081" y="14114"/>
                  </a:lnTo>
                  <a:lnTo>
                    <a:pt x="134897" y="8183"/>
                  </a:lnTo>
                  <a:lnTo>
                    <a:pt x="122731" y="3740"/>
                  </a:lnTo>
                  <a:lnTo>
                    <a:pt x="109588" y="955"/>
                  </a:lnTo>
                  <a:lnTo>
                    <a:pt x="95471" y="0"/>
                  </a:lnTo>
                  <a:close/>
                </a:path>
                <a:path w="193675" h="194944">
                  <a:moveTo>
                    <a:pt x="146731" y="14576"/>
                  </a:moveTo>
                  <a:lnTo>
                    <a:pt x="100886" y="14576"/>
                  </a:lnTo>
                  <a:lnTo>
                    <a:pt x="113401" y="15951"/>
                  </a:lnTo>
                  <a:lnTo>
                    <a:pt x="125086" y="19258"/>
                  </a:lnTo>
                  <a:lnTo>
                    <a:pt x="158836" y="40830"/>
                  </a:lnTo>
                  <a:lnTo>
                    <a:pt x="178418" y="87175"/>
                  </a:lnTo>
                  <a:lnTo>
                    <a:pt x="178889" y="103437"/>
                  </a:lnTo>
                  <a:lnTo>
                    <a:pt x="178159" y="113301"/>
                  </a:lnTo>
                  <a:lnTo>
                    <a:pt x="163490" y="149089"/>
                  </a:lnTo>
                  <a:lnTo>
                    <a:pt x="132946" y="174490"/>
                  </a:lnTo>
                  <a:lnTo>
                    <a:pt x="94740" y="182999"/>
                  </a:lnTo>
                  <a:lnTo>
                    <a:pt x="145528" y="182999"/>
                  </a:lnTo>
                  <a:lnTo>
                    <a:pt x="177479" y="153065"/>
                  </a:lnTo>
                  <a:lnTo>
                    <a:pt x="192587" y="107491"/>
                  </a:lnTo>
                  <a:lnTo>
                    <a:pt x="193286" y="93003"/>
                  </a:lnTo>
                  <a:lnTo>
                    <a:pt x="192976" y="87175"/>
                  </a:lnTo>
                  <a:lnTo>
                    <a:pt x="176595" y="44964"/>
                  </a:lnTo>
                  <a:lnTo>
                    <a:pt x="156282" y="21360"/>
                  </a:lnTo>
                  <a:lnTo>
                    <a:pt x="146731" y="14576"/>
                  </a:lnTo>
                  <a:close/>
                </a:path>
                <a:path w="193675" h="194944">
                  <a:moveTo>
                    <a:pt x="95359" y="43581"/>
                  </a:moveTo>
                  <a:lnTo>
                    <a:pt x="57548" y="43581"/>
                  </a:lnTo>
                  <a:lnTo>
                    <a:pt x="57548" y="151105"/>
                  </a:lnTo>
                  <a:lnTo>
                    <a:pt x="77997" y="151105"/>
                  </a:lnTo>
                  <a:lnTo>
                    <a:pt x="77997" y="110396"/>
                  </a:lnTo>
                  <a:lnTo>
                    <a:pt x="131434" y="110396"/>
                  </a:lnTo>
                  <a:lnTo>
                    <a:pt x="130083" y="107491"/>
                  </a:lnTo>
                  <a:lnTo>
                    <a:pt x="124296" y="101681"/>
                  </a:lnTo>
                  <a:lnTo>
                    <a:pt x="121209" y="101681"/>
                  </a:lnTo>
                  <a:lnTo>
                    <a:pt x="126997" y="98776"/>
                  </a:lnTo>
                  <a:lnTo>
                    <a:pt x="131016" y="95871"/>
                  </a:lnTo>
                  <a:lnTo>
                    <a:pt x="77997" y="95871"/>
                  </a:lnTo>
                  <a:lnTo>
                    <a:pt x="77997" y="58106"/>
                  </a:lnTo>
                  <a:lnTo>
                    <a:pt x="136140" y="58106"/>
                  </a:lnTo>
                  <a:lnTo>
                    <a:pt x="134240" y="54816"/>
                  </a:lnTo>
                  <a:lnTo>
                    <a:pt x="121689" y="48184"/>
                  </a:lnTo>
                  <a:lnTo>
                    <a:pt x="110971" y="44964"/>
                  </a:lnTo>
                  <a:lnTo>
                    <a:pt x="95359" y="43581"/>
                  </a:lnTo>
                  <a:close/>
                </a:path>
                <a:path w="193675" h="194944">
                  <a:moveTo>
                    <a:pt x="131434" y="110396"/>
                  </a:moveTo>
                  <a:lnTo>
                    <a:pt x="109635" y="110396"/>
                  </a:lnTo>
                  <a:lnTo>
                    <a:pt x="112721" y="113301"/>
                  </a:lnTo>
                  <a:lnTo>
                    <a:pt x="118509" y="116206"/>
                  </a:lnTo>
                  <a:lnTo>
                    <a:pt x="121039" y="124372"/>
                  </a:lnTo>
                  <a:lnTo>
                    <a:pt x="121209" y="145295"/>
                  </a:lnTo>
                  <a:lnTo>
                    <a:pt x="124296" y="148200"/>
                  </a:lnTo>
                  <a:lnTo>
                    <a:pt x="124296" y="151105"/>
                  </a:lnTo>
                  <a:lnTo>
                    <a:pt x="141658" y="151105"/>
                  </a:lnTo>
                  <a:lnTo>
                    <a:pt x="138572" y="148200"/>
                  </a:lnTo>
                  <a:lnTo>
                    <a:pt x="138572" y="122016"/>
                  </a:lnTo>
                  <a:lnTo>
                    <a:pt x="135871" y="119111"/>
                  </a:lnTo>
                  <a:lnTo>
                    <a:pt x="132784" y="113301"/>
                  </a:lnTo>
                  <a:lnTo>
                    <a:pt x="131434" y="110396"/>
                  </a:lnTo>
                  <a:close/>
                </a:path>
                <a:path w="193675" h="194944">
                  <a:moveTo>
                    <a:pt x="136140" y="58106"/>
                  </a:moveTo>
                  <a:lnTo>
                    <a:pt x="109635" y="58106"/>
                  </a:lnTo>
                  <a:lnTo>
                    <a:pt x="121209" y="63916"/>
                  </a:lnTo>
                  <a:lnTo>
                    <a:pt x="121209" y="84251"/>
                  </a:lnTo>
                  <a:lnTo>
                    <a:pt x="118509" y="90061"/>
                  </a:lnTo>
                  <a:lnTo>
                    <a:pt x="106934" y="95871"/>
                  </a:lnTo>
                  <a:lnTo>
                    <a:pt x="131016" y="95871"/>
                  </a:lnTo>
                  <a:lnTo>
                    <a:pt x="134984" y="93003"/>
                  </a:lnTo>
                  <a:lnTo>
                    <a:pt x="139870" y="83093"/>
                  </a:lnTo>
                  <a:lnTo>
                    <a:pt x="140533" y="65714"/>
                  </a:lnTo>
                  <a:lnTo>
                    <a:pt x="136140" y="58106"/>
                  </a:lnTo>
                  <a:close/>
                </a:path>
              </a:pathLst>
            </a:custGeom>
            <a:solidFill>
              <a:srgbClr val="FDFDFD"/>
            </a:solidFill>
          </p:spPr>
          <p:txBody>
            <a:bodyPr wrap="square" lIns="0" tIns="0" rIns="0" bIns="0" rtlCol="0"/>
            <a:lstStyle/>
            <a:p>
              <a:endParaRPr sz="1698" dirty="0"/>
            </a:p>
          </p:txBody>
        </p:sp>
      </p:grpSp>
      <p:grpSp>
        <p:nvGrpSpPr>
          <p:cNvPr id="22" name="Group 21">
            <a:extLst>
              <a:ext uri="{FF2B5EF4-FFF2-40B4-BE49-F238E27FC236}">
                <a16:creationId xmlns:a16="http://schemas.microsoft.com/office/drawing/2014/main" id="{A4739F55-F459-7D4C-93CA-374FC2E7DA0A}"/>
              </a:ext>
            </a:extLst>
          </p:cNvPr>
          <p:cNvGrpSpPr/>
          <p:nvPr/>
        </p:nvGrpSpPr>
        <p:grpSpPr>
          <a:xfrm>
            <a:off x="17069159" y="11782953"/>
            <a:ext cx="6895392" cy="1814128"/>
            <a:chOff x="17069159" y="11782953"/>
            <a:chExt cx="6895392" cy="1814128"/>
          </a:xfrm>
        </p:grpSpPr>
        <p:sp>
          <p:nvSpPr>
            <p:cNvPr id="24" name="Rectangle 23">
              <a:extLst>
                <a:ext uri="{FF2B5EF4-FFF2-40B4-BE49-F238E27FC236}">
                  <a16:creationId xmlns:a16="http://schemas.microsoft.com/office/drawing/2014/main" id="{16DDA540-2937-AB47-BA54-0EF916625BEA}"/>
                </a:ext>
              </a:extLst>
            </p:cNvPr>
            <p:cNvSpPr/>
            <p:nvPr/>
          </p:nvSpPr>
          <p:spPr>
            <a:xfrm>
              <a:off x="18473008" y="12198452"/>
              <a:ext cx="5491543" cy="923330"/>
            </a:xfrm>
            <a:prstGeom prst="rect">
              <a:avLst/>
            </a:prstGeom>
            <a:solidFill>
              <a:schemeClr val="accent1">
                <a:lumMod val="40000"/>
                <a:lumOff val="60000"/>
              </a:schemeClr>
            </a:solidFill>
          </p:spPr>
          <p:txBody>
            <a:bodyPr wrap="square">
              <a:spAutoFit/>
            </a:bodyPr>
            <a:lstStyle/>
            <a:p>
              <a:r>
                <a:rPr lang="en-US" sz="5400" dirty="0">
                  <a:solidFill>
                    <a:schemeClr val="bg1">
                      <a:lumMod val="95000"/>
                    </a:schemeClr>
                  </a:solidFill>
                  <a:latin typeface="Helvetica Neue" panose="02000503000000020004" pitchFamily="2" charset="0"/>
                  <a:hlinkClick r:id="rId3"/>
                </a:rPr>
                <a:t>#AvatarXPRIZE</a:t>
              </a:r>
              <a:r>
                <a:rPr lang="en-US" sz="5400" dirty="0">
                  <a:solidFill>
                    <a:schemeClr val="bg1">
                      <a:lumMod val="95000"/>
                    </a:schemeClr>
                  </a:solidFill>
                  <a:latin typeface="Helvetica Neue" panose="02000503000000020004" pitchFamily="2" charset="0"/>
                </a:rPr>
                <a:t> </a:t>
              </a:r>
              <a:endParaRPr lang="en-US" sz="5400" dirty="0">
                <a:solidFill>
                  <a:schemeClr val="bg1">
                    <a:lumMod val="95000"/>
                  </a:schemeClr>
                </a:solidFill>
              </a:endParaRPr>
            </a:p>
          </p:txBody>
        </p:sp>
        <p:pic>
          <p:nvPicPr>
            <p:cNvPr id="25" name="Picture 24">
              <a:extLst>
                <a:ext uri="{FF2B5EF4-FFF2-40B4-BE49-F238E27FC236}">
                  <a16:creationId xmlns:a16="http://schemas.microsoft.com/office/drawing/2014/main" id="{98EDD175-5CB7-9344-B5E4-DE212BB1AA7B}"/>
                </a:ext>
              </a:extLst>
            </p:cNvPr>
            <p:cNvPicPr>
              <a:picLocks noChangeAspect="1"/>
            </p:cNvPicPr>
            <p:nvPr/>
          </p:nvPicPr>
          <p:blipFill>
            <a:blip r:embed="rId4">
              <a:extLst>
                <a:ext uri="{BEBA8EAE-BF5A-486C-A8C5-ECC9F3942E4B}">
                  <a14:imgProps xmlns:a14="http://schemas.microsoft.com/office/drawing/2010/main">
                    <a14:imgLayer>
                      <a14:imgEffect>
                        <a14:backgroundRemoval t="10000" b="90000" l="10000" r="90000">
                          <a14:foregroundMark x1="52459" y1="48361" x2="36885" y2="70492"/>
                          <a14:foregroundMark x1="36885" y1="70492" x2="68852" y2="63115"/>
                          <a14:foregroundMark x1="68852" y1="63115" x2="72951" y2="37705"/>
                          <a14:foregroundMark x1="72951" y1="37705" x2="44262" y2="24590"/>
                          <a14:foregroundMark x1="44262" y1="24590" x2="22131" y2="44262"/>
                          <a14:foregroundMark x1="22131" y1="44262" x2="21121" y2="61428"/>
                          <a14:foregroundMark x1="34222" y1="76708" x2="47541" y2="81148"/>
                          <a14:foregroundMark x1="47541" y1="81148" x2="73770" y2="59016"/>
                          <a14:foregroundMark x1="66393" y1="50820" x2="50000" y2="27869"/>
                          <a14:foregroundMark x1="50000" y1="27869" x2="27049" y2="48361"/>
                          <a14:foregroundMark x1="27049" y1="48361" x2="25261" y2="64447"/>
                          <a14:foregroundMark x1="37596" y1="81325" x2="50000" y2="84426"/>
                          <a14:foregroundMark x1="50000" y1="84426" x2="65574" y2="62295"/>
                          <a14:foregroundMark x1="65574" y1="62295" x2="42623" y2="79508"/>
                          <a14:foregroundMark x1="42623" y1="79508" x2="34557" y2="77166"/>
                          <a14:foregroundMark x1="17213" y1="63895" x2="17213" y2="53279"/>
                          <a14:backgroundMark x1="11475" y1="73770" x2="0" y2="91803"/>
                          <a14:backgroundMark x1="10656" y1="68033" x2="26230" y2="89344"/>
                          <a14:backgroundMark x1="26230" y1="89344" x2="2459" y2="76230"/>
                          <a14:backgroundMark x1="2459" y1="76230" x2="0" y2="68033"/>
                        </a14:backgroundRemoval>
                      </a14:imgEffect>
                    </a14:imgLayer>
                  </a14:imgProps>
                </a:ext>
              </a:extLst>
            </a:blip>
            <a:stretch>
              <a:fillRect/>
            </a:stretch>
          </p:blipFill>
          <p:spPr>
            <a:xfrm>
              <a:off x="17069159" y="11782953"/>
              <a:ext cx="1814128" cy="1814128"/>
            </a:xfrm>
            <a:prstGeom prst="rect">
              <a:avLst/>
            </a:prstGeom>
          </p:spPr>
        </p:pic>
      </p:grpSp>
      <p:pic>
        <p:nvPicPr>
          <p:cNvPr id="28" name="Picture 27">
            <a:extLst>
              <a:ext uri="{FF2B5EF4-FFF2-40B4-BE49-F238E27FC236}">
                <a16:creationId xmlns:a16="http://schemas.microsoft.com/office/drawing/2014/main" id="{671ED8F4-A38C-A443-95D2-C53D1C99C995}"/>
              </a:ext>
            </a:extLst>
          </p:cNvPr>
          <p:cNvPicPr>
            <a:picLocks noChangeAspect="1"/>
          </p:cNvPicPr>
          <p:nvPr/>
        </p:nvPicPr>
        <p:blipFill>
          <a:blip r:embed="rId5"/>
          <a:stretch>
            <a:fillRect/>
          </a:stretch>
        </p:blipFill>
        <p:spPr>
          <a:xfrm>
            <a:off x="0" y="0"/>
            <a:ext cx="24384000" cy="13716000"/>
          </a:xfrm>
          <a:prstGeom prst="rect">
            <a:avLst/>
          </a:prstGeom>
        </p:spPr>
      </p:pic>
    </p:spTree>
    <p:extLst>
      <p:ext uri="{BB962C8B-B14F-4D97-AF65-F5344CB8AC3E}">
        <p14:creationId xmlns:p14="http://schemas.microsoft.com/office/powerpoint/2010/main" val="233006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A3D556-4CA2-6F46-ACC2-69066D369164}"/>
              </a:ext>
            </a:extLst>
          </p:cNvPr>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048000" y="6386388"/>
            <a:ext cx="18288000" cy="5615112"/>
          </a:xfrm>
          <a:prstGeom prst="rect">
            <a:avLst/>
          </a:prstGeom>
          <a:noFill/>
          <a:ln>
            <a:noFill/>
          </a:ln>
          <a:effectLst>
            <a:glow>
              <a:schemeClr val="accent1"/>
            </a:glow>
          </a:effectLst>
          <a:extLst>
            <a:ext uri="{909E8E84-426E-40dd-AFC4-6F175D3DCCD1}">
              <a14:hiddenFill xmlns:a14="http://schemas.microsoft.com/office/drawing/2010/main" xmlns="">
                <a:solidFill>
                  <a:srgbClr val="FFFFFF">
                    <a:alpha val="67842"/>
                  </a:srgbClr>
                </a:solidFill>
              </a14:hiddenFill>
            </a:ext>
            <a:ext uri="{91240B29-F687-4f45-9708-019B960494DF}">
              <a14:hiddenLine xmlns:a14="http://schemas.microsoft.com/office/drawing/2010/main" xmlns="" w="12700">
                <a:solidFill>
                  <a:srgbClr val="000000">
                    <a:alpha val="67842"/>
                  </a:srgbClr>
                </a:solidFill>
                <a:miter lim="800000"/>
                <a:headEnd/>
                <a:tailEnd/>
              </a14:hiddenLine>
            </a:ext>
          </a:extLst>
        </p:spPr>
      </p:pic>
      <p:sp>
        <p:nvSpPr>
          <p:cNvPr id="4" name="TextBox 3">
            <a:extLst>
              <a:ext uri="{FF2B5EF4-FFF2-40B4-BE49-F238E27FC236}">
                <a16:creationId xmlns:a16="http://schemas.microsoft.com/office/drawing/2014/main" id="{4043C79D-C074-414C-B041-3C3A3CA87D80}"/>
              </a:ext>
            </a:extLst>
          </p:cNvPr>
          <p:cNvSpPr txBox="1"/>
          <p:nvPr/>
        </p:nvSpPr>
        <p:spPr>
          <a:xfrm>
            <a:off x="4234434" y="8539014"/>
            <a:ext cx="15915132" cy="3462486"/>
          </a:xfrm>
          <a:prstGeom prst="rect">
            <a:avLst/>
          </a:prstGeom>
          <a:noFill/>
          <a:ln w="12700" cap="flat">
            <a:noFill/>
            <a:miter lim="400000"/>
          </a:ln>
          <a:effectLst>
            <a:outerShdw blurRad="711200" dist="977900" dir="5400000" algn="ctr" rotWithShape="0">
              <a:srgbClr val="000000">
                <a:alpha val="76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8000" spc="300" dirty="0">
                <a:solidFill>
                  <a:schemeClr val="bg1"/>
                </a:solidFill>
                <a:latin typeface="Chronicle Display Black" charset="0"/>
              </a:rPr>
              <a:t>Avatars, connect humans to humans, or humans to a need.</a:t>
            </a:r>
          </a:p>
          <a:p>
            <a:endParaRPr lang="en-US" sz="6000" dirty="0"/>
          </a:p>
        </p:txBody>
      </p:sp>
      <p:pic>
        <p:nvPicPr>
          <p:cNvPr id="5" name="Picture 4">
            <a:extLst>
              <a:ext uri="{FF2B5EF4-FFF2-40B4-BE49-F238E27FC236}">
                <a16:creationId xmlns:a16="http://schemas.microsoft.com/office/drawing/2014/main" id="{C127CC61-B501-264A-8C61-E16B790698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3611" y="3027393"/>
            <a:ext cx="6844389" cy="5133293"/>
          </a:xfrm>
          <a:prstGeom prst="rect">
            <a:avLst/>
          </a:prstGeom>
        </p:spPr>
      </p:pic>
      <p:pic>
        <p:nvPicPr>
          <p:cNvPr id="6" name="Picture 5">
            <a:extLst>
              <a:ext uri="{FF2B5EF4-FFF2-40B4-BE49-F238E27FC236}">
                <a16:creationId xmlns:a16="http://schemas.microsoft.com/office/drawing/2014/main" id="{355DCD57-B97C-EE4C-B05D-5A63F5B051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flipH="1">
            <a:off x="4678486" y="3027393"/>
            <a:ext cx="5493869" cy="4650694"/>
          </a:xfrm>
          <a:prstGeom prst="rect">
            <a:avLst/>
          </a:prstGeom>
        </p:spPr>
      </p:pic>
    </p:spTree>
    <p:extLst>
      <p:ext uri="{BB962C8B-B14F-4D97-AF65-F5344CB8AC3E}">
        <p14:creationId xmlns:p14="http://schemas.microsoft.com/office/powerpoint/2010/main" val="20391572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258906F1-3BE7-0546-816D-3A9798E278E4}"/>
              </a:ext>
            </a:extLst>
          </p:cNvPr>
          <p:cNvPicPr>
            <a:picLocks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3048000" y="6386388"/>
            <a:ext cx="18288000" cy="5615112"/>
          </a:xfrm>
          <a:prstGeom prst="rect">
            <a:avLst/>
          </a:prstGeom>
          <a:noFill/>
          <a:ln>
            <a:noFill/>
          </a:ln>
          <a:effectLst>
            <a:glow>
              <a:schemeClr val="accent1"/>
            </a:glow>
          </a:effectLst>
          <a:extLst>
            <a:ext uri="{909E8E84-426E-40dd-AFC4-6F175D3DCCD1}">
              <a14:hiddenFill xmlns:a14="http://schemas.microsoft.com/office/drawing/2010/main" xmlns="">
                <a:solidFill>
                  <a:srgbClr val="FFFFFF">
                    <a:alpha val="67842"/>
                  </a:srgbClr>
                </a:solidFill>
              </a14:hiddenFill>
            </a:ext>
            <a:ext uri="{91240B29-F687-4f45-9708-019B960494DF}">
              <a14:hiddenLine xmlns:a14="http://schemas.microsoft.com/office/drawing/2010/main" xmlns="" w="12700">
                <a:solidFill>
                  <a:srgbClr val="000000">
                    <a:alpha val="67842"/>
                  </a:srgbClr>
                </a:solidFill>
                <a:miter lim="800000"/>
                <a:headEnd/>
                <a:tailEnd/>
              </a14:hiddenLine>
            </a:ext>
          </a:extLst>
        </p:spPr>
      </p:pic>
      <p:sp>
        <p:nvSpPr>
          <p:cNvPr id="9" name="TextBox 8">
            <a:extLst>
              <a:ext uri="{FF2B5EF4-FFF2-40B4-BE49-F238E27FC236}">
                <a16:creationId xmlns:a16="http://schemas.microsoft.com/office/drawing/2014/main" id="{69DCE887-620A-144D-9CA5-0E1932E56DF9}"/>
              </a:ext>
            </a:extLst>
          </p:cNvPr>
          <p:cNvSpPr txBox="1"/>
          <p:nvPr/>
        </p:nvSpPr>
        <p:spPr>
          <a:xfrm>
            <a:off x="1856014" y="8808318"/>
            <a:ext cx="20796671" cy="1308050"/>
          </a:xfrm>
          <a:prstGeom prst="rect">
            <a:avLst/>
          </a:prstGeom>
          <a:noFill/>
          <a:ln w="12700" cap="flat">
            <a:noFill/>
            <a:miter lim="400000"/>
          </a:ln>
          <a:effectLst>
            <a:outerShdw blurRad="711200" dist="977900" dir="5400000" algn="ctr" rotWithShape="0">
              <a:srgbClr val="000000">
                <a:alpha val="76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7200" spc="300" dirty="0">
                <a:solidFill>
                  <a:schemeClr val="bg1"/>
                </a:solidFill>
                <a:latin typeface="Chronicle Display Black" charset="0"/>
              </a:rPr>
              <a:t>We feel as if we are truly present in that Avatar</a:t>
            </a:r>
            <a:r>
              <a:rPr lang="en-US" sz="8000" spc="300" dirty="0">
                <a:solidFill>
                  <a:schemeClr val="bg1"/>
                </a:solidFill>
                <a:latin typeface="Chronicle Display Black" charset="0"/>
              </a:rPr>
              <a:t>.</a:t>
            </a:r>
          </a:p>
        </p:txBody>
      </p:sp>
      <p:pic>
        <p:nvPicPr>
          <p:cNvPr id="10" name="Picture 9">
            <a:extLst>
              <a:ext uri="{FF2B5EF4-FFF2-40B4-BE49-F238E27FC236}">
                <a16:creationId xmlns:a16="http://schemas.microsoft.com/office/drawing/2014/main" id="{BA08A2F5-A5A6-4B4B-80B2-064014D07E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155441" y="1504553"/>
            <a:ext cx="15695713" cy="7149589"/>
          </a:xfrm>
          <a:prstGeom prst="rect">
            <a:avLst/>
          </a:prstGeom>
        </p:spPr>
      </p:pic>
      <p:sp>
        <p:nvSpPr>
          <p:cNvPr id="11" name="TextBox 10">
            <a:extLst>
              <a:ext uri="{FF2B5EF4-FFF2-40B4-BE49-F238E27FC236}">
                <a16:creationId xmlns:a16="http://schemas.microsoft.com/office/drawing/2014/main" id="{37A13C90-7FD3-D643-8EDE-7C2EAF5F04EA}"/>
              </a:ext>
            </a:extLst>
          </p:cNvPr>
          <p:cNvSpPr txBox="1"/>
          <p:nvPr/>
        </p:nvSpPr>
        <p:spPr>
          <a:xfrm>
            <a:off x="4657546" y="8969900"/>
            <a:ext cx="15193608" cy="2292935"/>
          </a:xfrm>
          <a:prstGeom prst="rect">
            <a:avLst/>
          </a:prstGeom>
          <a:noFill/>
          <a:ln w="12700" cap="flat">
            <a:noFill/>
            <a:miter lim="400000"/>
          </a:ln>
          <a:effectLst>
            <a:outerShdw blurRad="711200" dist="977900" dir="5400000" algn="ctr" rotWithShape="0">
              <a:srgbClr val="000000">
                <a:alpha val="76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r>
              <a:rPr lang="en-US" sz="7200" spc="300" dirty="0">
                <a:solidFill>
                  <a:schemeClr val="bg1"/>
                </a:solidFill>
                <a:latin typeface="Chronicle Display Black" charset="0"/>
              </a:rPr>
              <a:t>Others feel as if we are truly present in that Avatar</a:t>
            </a:r>
            <a:r>
              <a:rPr lang="en-US" sz="7200" i="1" dirty="0">
                <a:solidFill>
                  <a:schemeClr val="bg1"/>
                </a:solidFill>
                <a:latin typeface="Cambria" panose="02040503050406030204" pitchFamily="18" charset="0"/>
              </a:rPr>
              <a:t>.</a:t>
            </a:r>
            <a:endParaRPr lang="en-US" sz="7200" dirty="0">
              <a:solidFill>
                <a:schemeClr val="bg1"/>
              </a:solidFill>
            </a:endParaRPr>
          </a:p>
        </p:txBody>
      </p:sp>
    </p:spTree>
    <p:extLst>
      <p:ext uri="{BB962C8B-B14F-4D97-AF65-F5344CB8AC3E}">
        <p14:creationId xmlns:p14="http://schemas.microsoft.com/office/powerpoint/2010/main" val="35021862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9"/>
                                        </p:tgtEl>
                                      </p:cBhvr>
                                    </p:animEffect>
                                    <p:set>
                                      <p:cBhvr>
                                        <p:cTn id="7" dur="1" fill="hold">
                                          <p:stCondLst>
                                            <p:cond delay="999"/>
                                          </p:stCondLst>
                                        </p:cTn>
                                        <p:tgtEl>
                                          <p:spTgt spid="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Discovery"/>
          <p:cNvSpPr txBox="1"/>
          <p:nvPr/>
        </p:nvSpPr>
        <p:spPr>
          <a:xfrm>
            <a:off x="1371600" y="2008001"/>
            <a:ext cx="5129609"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6000" cap="all" spc="720">
                <a:latin typeface="+mj-lt"/>
                <a:ea typeface="+mj-ea"/>
                <a:cs typeface="+mj-cs"/>
                <a:sym typeface="Futura LT Pro"/>
              </a:defRPr>
            </a:pPr>
            <a:r>
              <a:rPr lang="en-US" sz="4800" spc="600" dirty="0">
                <a:solidFill>
                  <a:schemeClr val="bg1"/>
                </a:solidFill>
              </a:rPr>
              <a:t>Prize Video</a:t>
            </a:r>
          </a:p>
        </p:txBody>
      </p:sp>
      <p:sp>
        <p:nvSpPr>
          <p:cNvPr id="6" name="Rectangle"/>
          <p:cNvSpPr/>
          <p:nvPr/>
        </p:nvSpPr>
        <p:spPr>
          <a:xfrm>
            <a:off x="1404258" y="3332348"/>
            <a:ext cx="1828800" cy="73522"/>
          </a:xfrm>
          <a:prstGeom prst="rect">
            <a:avLst/>
          </a:prstGeom>
          <a:solidFill>
            <a:srgbClr val="FCF4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chemeClr val="bg1"/>
              </a:solidFill>
            </a:endParaRPr>
          </a:p>
        </p:txBody>
      </p:sp>
      <p:sp>
        <p:nvSpPr>
          <p:cNvPr id="8" name="Discovery,  Definition,  &amp;  Design"/>
          <p:cNvSpPr txBox="1"/>
          <p:nvPr/>
        </p:nvSpPr>
        <p:spPr>
          <a:xfrm>
            <a:off x="1371600" y="5955198"/>
            <a:ext cx="21211902" cy="4049250"/>
          </a:xfrm>
          <a:prstGeom prst="rect">
            <a:avLst/>
          </a:prstGeom>
          <a:ln w="12700">
            <a:miter lim="400000"/>
          </a:ln>
          <a:effectLst/>
          <a:extLst>
            <a:ext uri="{C572A759-6A51-4108-AA02-DFA0A04FC94B}">
              <ma14:wrappingTextBoxFlag xmlns="" xmlns:ma14="http://schemas.microsoft.com/office/mac/drawingml/2011/main"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fontAlgn="base">
              <a:lnSpc>
                <a:spcPts val="10500"/>
              </a:lnSpc>
              <a:buClr>
                <a:schemeClr val="tx1"/>
              </a:buClr>
              <a:buSzPct val="135000"/>
              <a:defRPr sz="8000" i="1">
                <a:latin typeface="Chronicle Display Semibold" charset="0"/>
                <a:ea typeface="Chronicle Display Semibold" charset="0"/>
                <a:cs typeface="Chronicle Display Semibold" charset="0"/>
              </a:defRPr>
            </a:lvl1pPr>
          </a:lstStyle>
          <a:p>
            <a:pPr algn="ctr"/>
            <a:r>
              <a:rPr lang="en-US" sz="7200" i="0" dirty="0">
                <a:solidFill>
                  <a:schemeClr val="bg1"/>
                </a:solidFill>
                <a:latin typeface="Chronicle Display" charset="0"/>
                <a:hlinkClick r:id="rId3"/>
              </a:rPr>
              <a:t>https://xprizefoundation.app.box.com/file/302082443391</a:t>
            </a:r>
            <a:endParaRPr lang="en-US" sz="7200" i="0" dirty="0">
              <a:solidFill>
                <a:schemeClr val="bg1"/>
              </a:solidFill>
              <a:latin typeface="Chronicle Display" charset="0"/>
            </a:endParaRPr>
          </a:p>
          <a:p>
            <a:pPr algn="ctr"/>
            <a:endParaRPr lang="en-US" sz="7200" i="0" dirty="0">
              <a:solidFill>
                <a:schemeClr val="bg1"/>
              </a:solidFill>
              <a:latin typeface="Chronicle Display" charset="0"/>
            </a:endParaRPr>
          </a:p>
        </p:txBody>
      </p:sp>
    </p:spTree>
    <p:extLst>
      <p:ext uri="{BB962C8B-B14F-4D97-AF65-F5344CB8AC3E}">
        <p14:creationId xmlns:p14="http://schemas.microsoft.com/office/powerpoint/2010/main" val="319076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riangle"/>
          <p:cNvSpPr/>
          <p:nvPr/>
        </p:nvSpPr>
        <p:spPr>
          <a:xfrm rot="10800000">
            <a:off x="21026516" y="-127001"/>
            <a:ext cx="3484485" cy="3484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0" tIns="0" rIns="0" bIns="0" anchor="ctr"/>
          <a:lstStyle/>
          <a:p>
            <a:pPr>
              <a:defRPr sz="3200" b="0">
                <a:solidFill>
                  <a:srgbClr val="FFFFFF"/>
                </a:solidFill>
              </a:defRPr>
            </a:pPr>
            <a:endParaRPr dirty="0"/>
          </a:p>
        </p:txBody>
      </p:sp>
      <p:pic>
        <p:nvPicPr>
          <p:cNvPr id="192" name="Key-Art_180909_Avatar_XPrize_V11d.jpg" descr="Key-Art_180909_Avatar_XPrize_V11d.jpg"/>
          <p:cNvPicPr>
            <a:picLocks noChangeAspect="1"/>
          </p:cNvPicPr>
          <p:nvPr/>
        </p:nvPicPr>
        <p:blipFill>
          <a:blip r:embed="rId3">
            <a:extLst/>
          </a:blip>
          <a:stretch>
            <a:fillRect/>
          </a:stretch>
        </p:blipFill>
        <p:spPr>
          <a:xfrm>
            <a:off x="1392" y="-1"/>
            <a:ext cx="24381216" cy="13716001"/>
          </a:xfrm>
          <a:prstGeom prst="rect">
            <a:avLst/>
          </a:prstGeom>
          <a:ln w="12700">
            <a:miter lim="400000"/>
          </a:ln>
        </p:spPr>
      </p:pic>
      <p:sp>
        <p:nvSpPr>
          <p:cNvPr id="193" name="Rectangle"/>
          <p:cNvSpPr/>
          <p:nvPr/>
        </p:nvSpPr>
        <p:spPr>
          <a:xfrm>
            <a:off x="-470694" y="-578843"/>
            <a:ext cx="25325388" cy="14873686"/>
          </a:xfrm>
          <a:prstGeom prst="rect">
            <a:avLst/>
          </a:prstGeom>
          <a:solidFill>
            <a:schemeClr val="accent1">
              <a:hueOff val="114395"/>
              <a:lumOff val="-24975"/>
              <a:alpha val="55746"/>
            </a:schemeClr>
          </a:solidFill>
          <a:ln w="12700">
            <a:miter lim="400000"/>
          </a:ln>
        </p:spPr>
        <p:txBody>
          <a:bodyPr lIns="0" tIns="0" rIns="0" bIns="0" anchor="ctr"/>
          <a:lstStyle/>
          <a:p>
            <a:pPr>
              <a:defRPr sz="3200" b="0">
                <a:solidFill>
                  <a:srgbClr val="FFFFFF"/>
                </a:solidFill>
              </a:defRPr>
            </a:pPr>
            <a:endParaRPr dirty="0"/>
          </a:p>
        </p:txBody>
      </p:sp>
      <p:sp>
        <p:nvSpPr>
          <p:cNvPr id="194" name="VR/AR  | Motion Capture |  Telepresence | Eye Tracking |"/>
          <p:cNvSpPr txBox="1"/>
          <p:nvPr/>
        </p:nvSpPr>
        <p:spPr>
          <a:xfrm>
            <a:off x="1150558" y="2951464"/>
            <a:ext cx="23165758"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31800">
              <a:lnSpc>
                <a:spcPct val="90000"/>
              </a:lnSpc>
              <a:defRPr sz="6000" spc="240">
                <a:solidFill>
                  <a:srgbClr val="FFFFFF"/>
                </a:solidFill>
                <a:latin typeface="Helvetica"/>
                <a:ea typeface="Helvetica"/>
                <a:cs typeface="Helvetica"/>
                <a:sym typeface="Helvetica"/>
              </a:defRPr>
            </a:pPr>
            <a:r>
              <a:rPr sz="5500" spc="220" dirty="0"/>
              <a:t>VR/AR</a:t>
            </a:r>
            <a:r>
              <a:rPr dirty="0"/>
              <a:t> </a:t>
            </a:r>
            <a:r>
              <a:rPr i="1" dirty="0">
                <a:solidFill>
                  <a:srgbClr val="FBE868"/>
                </a:solidFill>
              </a:rPr>
              <a:t> | Motion Capture |  </a:t>
            </a:r>
            <a:r>
              <a:rPr sz="5500" cap="all" spc="220" dirty="0"/>
              <a:t>Telepresence</a:t>
            </a:r>
            <a:r>
              <a:rPr dirty="0"/>
              <a:t> </a:t>
            </a:r>
            <a:r>
              <a:rPr i="1" dirty="0">
                <a:solidFill>
                  <a:srgbClr val="FBE868"/>
                </a:solidFill>
              </a:rPr>
              <a:t>| Eye Tracking |</a:t>
            </a:r>
          </a:p>
        </p:txBody>
      </p:sp>
      <p:sp>
        <p:nvSpPr>
          <p:cNvPr id="195" name="5G NETWORKING | Navigation  | Cognitive Mapping"/>
          <p:cNvSpPr txBox="1"/>
          <p:nvPr/>
        </p:nvSpPr>
        <p:spPr>
          <a:xfrm>
            <a:off x="454588" y="4443502"/>
            <a:ext cx="2455769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31800">
              <a:lnSpc>
                <a:spcPct val="90000"/>
              </a:lnSpc>
              <a:defRPr sz="5600" spc="224">
                <a:solidFill>
                  <a:srgbClr val="FFFFFF"/>
                </a:solidFill>
                <a:latin typeface="Helvetica"/>
                <a:ea typeface="Helvetica"/>
                <a:cs typeface="Helvetica"/>
                <a:sym typeface="Helvetica"/>
              </a:defRPr>
            </a:pPr>
            <a:r>
              <a:rPr sz="5500" cap="all" spc="220" dirty="0"/>
              <a:t>5G NETWORKING</a:t>
            </a:r>
            <a:r>
              <a:rPr sz="5500" i="1" spc="220" dirty="0">
                <a:solidFill>
                  <a:srgbClr val="FBE868"/>
                </a:solidFill>
              </a:rPr>
              <a:t> </a:t>
            </a:r>
            <a:r>
              <a:rPr i="1" dirty="0">
                <a:solidFill>
                  <a:srgbClr val="FBE868"/>
                </a:solidFill>
              </a:rPr>
              <a:t>| </a:t>
            </a:r>
            <a:r>
              <a:rPr sz="6000" i="1" spc="240" dirty="0">
                <a:solidFill>
                  <a:srgbClr val="FBE868"/>
                </a:solidFill>
              </a:rPr>
              <a:t>Navigation</a:t>
            </a:r>
            <a:r>
              <a:rPr i="1" dirty="0">
                <a:solidFill>
                  <a:srgbClr val="FBE868"/>
                </a:solidFill>
              </a:rPr>
              <a:t>  | </a:t>
            </a:r>
            <a:r>
              <a:rPr cap="all" dirty="0"/>
              <a:t>Cognitive Mapping</a:t>
            </a:r>
          </a:p>
        </p:txBody>
      </p:sp>
      <p:sp>
        <p:nvSpPr>
          <p:cNvPr id="196" name="| Simultaneous Localization and Mapping | 4D EFFECTS"/>
          <p:cNvSpPr txBox="1"/>
          <p:nvPr/>
        </p:nvSpPr>
        <p:spPr>
          <a:xfrm>
            <a:off x="1308068" y="5859340"/>
            <a:ext cx="22850738"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31800">
              <a:lnSpc>
                <a:spcPct val="90000"/>
              </a:lnSpc>
              <a:defRPr sz="6000" spc="240">
                <a:solidFill>
                  <a:srgbClr val="FFFFFF"/>
                </a:solidFill>
                <a:latin typeface="Helvetica"/>
                <a:ea typeface="Helvetica"/>
                <a:cs typeface="Helvetica"/>
                <a:sym typeface="Helvetica"/>
              </a:defRPr>
            </a:pPr>
            <a:r>
              <a:rPr i="1" dirty="0">
                <a:solidFill>
                  <a:srgbClr val="FBE868"/>
                </a:solidFill>
              </a:rPr>
              <a:t>| Simultaneous Localization and Mapping | </a:t>
            </a:r>
            <a:r>
              <a:rPr dirty="0"/>
              <a:t>4D EFFECTS</a:t>
            </a:r>
          </a:p>
        </p:txBody>
      </p:sp>
      <p:sp>
        <p:nvSpPr>
          <p:cNvPr id="197" name="| Tracking Systems  | Brain-Computer Interfaces"/>
          <p:cNvSpPr txBox="1"/>
          <p:nvPr/>
        </p:nvSpPr>
        <p:spPr>
          <a:xfrm>
            <a:off x="1868059" y="7313277"/>
            <a:ext cx="21730756"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31800">
              <a:lnSpc>
                <a:spcPct val="90000"/>
              </a:lnSpc>
              <a:defRPr sz="6000" spc="240">
                <a:solidFill>
                  <a:srgbClr val="FFFFFF"/>
                </a:solidFill>
                <a:latin typeface="Helvetica"/>
                <a:ea typeface="Helvetica"/>
                <a:cs typeface="Helvetica"/>
                <a:sym typeface="Helvetica"/>
              </a:defRPr>
            </a:pPr>
            <a:r>
              <a:rPr i="1" dirty="0">
                <a:solidFill>
                  <a:srgbClr val="FBE868"/>
                </a:solidFill>
              </a:rPr>
              <a:t>| Tracking Systems  | </a:t>
            </a:r>
            <a:r>
              <a:rPr cap="all" dirty="0"/>
              <a:t>Brain-Computer Interfaces</a:t>
            </a:r>
            <a:r>
              <a:rPr dirty="0"/>
              <a:t> </a:t>
            </a:r>
          </a:p>
        </p:txBody>
      </p:sp>
      <p:sp>
        <p:nvSpPr>
          <p:cNvPr id="198" name="Artificial intelligence | Spatial Audio |"/>
          <p:cNvSpPr txBox="1"/>
          <p:nvPr/>
        </p:nvSpPr>
        <p:spPr>
          <a:xfrm>
            <a:off x="3228794" y="8767216"/>
            <a:ext cx="1900928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431800">
              <a:lnSpc>
                <a:spcPct val="90000"/>
              </a:lnSpc>
              <a:defRPr sz="6000" spc="240">
                <a:solidFill>
                  <a:srgbClr val="FFFFFF"/>
                </a:solidFill>
                <a:latin typeface="Helvetica"/>
                <a:ea typeface="Helvetica"/>
                <a:cs typeface="Helvetica"/>
                <a:sym typeface="Helvetica"/>
              </a:defRPr>
            </a:pPr>
            <a:r>
              <a:rPr cap="all" dirty="0"/>
              <a:t>Artificial intelligence </a:t>
            </a:r>
            <a:r>
              <a:rPr i="1" dirty="0">
                <a:solidFill>
                  <a:srgbClr val="FBE868"/>
                </a:solidFill>
              </a:rPr>
              <a:t>| Spatial Audio |</a:t>
            </a:r>
          </a:p>
        </p:txBody>
      </p:sp>
      <p:sp>
        <p:nvSpPr>
          <p:cNvPr id="199" name="Many overlapping technologies"/>
          <p:cNvSpPr txBox="1"/>
          <p:nvPr/>
        </p:nvSpPr>
        <p:spPr>
          <a:xfrm>
            <a:off x="1622379" y="874923"/>
            <a:ext cx="21139242" cy="5831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431800">
              <a:lnSpc>
                <a:spcPct val="280000"/>
              </a:lnSpc>
              <a:defRPr sz="3600" b="0" cap="all" spc="288">
                <a:solidFill>
                  <a:srgbClr val="FFFFFF"/>
                </a:solidFill>
                <a:latin typeface="Futura Bold"/>
                <a:ea typeface="Futura Bold"/>
                <a:cs typeface="Futura Bold"/>
                <a:sym typeface="Futura Bold"/>
              </a:defRPr>
            </a:lvl1pPr>
          </a:lstStyle>
          <a:p>
            <a:r>
              <a:rPr dirty="0"/>
              <a:t>Many overlapping technologies</a:t>
            </a:r>
          </a:p>
        </p:txBody>
      </p:sp>
      <p:sp>
        <p:nvSpPr>
          <p:cNvPr id="201" name="Haptic Devices | Computer Vision |"/>
          <p:cNvSpPr txBox="1"/>
          <p:nvPr/>
        </p:nvSpPr>
        <p:spPr>
          <a:xfrm>
            <a:off x="5518398" y="10298150"/>
            <a:ext cx="14430078" cy="938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431800">
              <a:lnSpc>
                <a:spcPct val="90000"/>
              </a:lnSpc>
              <a:defRPr sz="6000" spc="240">
                <a:solidFill>
                  <a:srgbClr val="FFFFFF"/>
                </a:solidFill>
                <a:latin typeface="Helvetica"/>
                <a:ea typeface="Helvetica"/>
                <a:cs typeface="Helvetica"/>
                <a:sym typeface="Helvetica"/>
              </a:defRPr>
            </a:pPr>
            <a:r>
              <a:rPr cap="all" dirty="0"/>
              <a:t>Haptic Devices </a:t>
            </a:r>
            <a:r>
              <a:rPr i="1" dirty="0">
                <a:solidFill>
                  <a:srgbClr val="FBE868"/>
                </a:solidFill>
              </a:rPr>
              <a:t>| Computer Vision</a:t>
            </a:r>
            <a:r>
              <a:rPr lang="en-US" i="1" dirty="0">
                <a:solidFill>
                  <a:srgbClr val="FBE868"/>
                </a:solidFill>
              </a:rPr>
              <a:t> </a:t>
            </a:r>
            <a:r>
              <a:rPr i="1" dirty="0">
                <a:solidFill>
                  <a:srgbClr val="FBE868"/>
                </a:solidFill>
              </a:rPr>
              <a:t>  </a:t>
            </a:r>
          </a:p>
        </p:txBody>
      </p:sp>
    </p:spTree>
    <p:extLst>
      <p:ext uri="{BB962C8B-B14F-4D97-AF65-F5344CB8AC3E}">
        <p14:creationId xmlns:p14="http://schemas.microsoft.com/office/powerpoint/2010/main" val="246494118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scovery,  Definition,  &amp;  Design"/>
          <p:cNvSpPr txBox="1"/>
          <p:nvPr/>
        </p:nvSpPr>
        <p:spPr>
          <a:xfrm>
            <a:off x="2894193" y="3157899"/>
            <a:ext cx="19266878" cy="1500411"/>
          </a:xfrm>
          <a:prstGeom prst="rect">
            <a:avLst/>
          </a:prstGeom>
          <a:ln w="12700">
            <a:miter lim="400000"/>
          </a:ln>
          <a:effectLst/>
          <a:extLst>
            <a:ext uri="{C572A759-6A51-4108-AA02-DFA0A04FC94B}">
              <ma14:wrappingTextBoxFlag xmlns="" xmlns:ma14="http://schemas.microsoft.com/office/mac/drawingml/2011/main"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361950">
              <a:lnSpc>
                <a:spcPts val="10900"/>
              </a:lnSpc>
              <a:buClr>
                <a:srgbClr val="FCF400"/>
              </a:buClr>
              <a:defRPr sz="8000">
                <a:solidFill>
                  <a:schemeClr val="bg1"/>
                </a:solidFill>
                <a:latin typeface="Chronicle Display" charset="0"/>
                <a:ea typeface="Chronicle Display" charset="0"/>
                <a:cs typeface="Chronicle Display" charset="0"/>
              </a:defRPr>
            </a:lvl1pPr>
          </a:lstStyle>
          <a:p>
            <a:r>
              <a:rPr lang="en-US" sz="9600" spc="300" dirty="0"/>
              <a:t>Imagine the following scenarios…</a:t>
            </a:r>
          </a:p>
        </p:txBody>
      </p:sp>
      <p:sp>
        <p:nvSpPr>
          <p:cNvPr id="69" name="Discovery"/>
          <p:cNvSpPr txBox="1"/>
          <p:nvPr/>
        </p:nvSpPr>
        <p:spPr>
          <a:xfrm>
            <a:off x="7996157" y="1608611"/>
            <a:ext cx="7857279"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6000" cap="all" spc="720">
                <a:latin typeface="+mj-lt"/>
                <a:ea typeface="+mj-ea"/>
                <a:cs typeface="+mj-cs"/>
                <a:sym typeface="Futura LT Pro"/>
              </a:defRPr>
            </a:pPr>
            <a:r>
              <a:rPr lang="en-US" sz="7200" spc="770" dirty="0">
                <a:solidFill>
                  <a:schemeClr val="bg1"/>
                </a:solidFill>
              </a:rPr>
              <a:t>Avatar uses</a:t>
            </a:r>
            <a:endParaRPr sz="7200" spc="770" dirty="0">
              <a:solidFill>
                <a:schemeClr val="bg1"/>
              </a:solidFill>
            </a:endParaRPr>
          </a:p>
        </p:txBody>
      </p:sp>
    </p:spTree>
    <p:extLst>
      <p:ext uri="{BB962C8B-B14F-4D97-AF65-F5344CB8AC3E}">
        <p14:creationId xmlns:p14="http://schemas.microsoft.com/office/powerpoint/2010/main" val="16808662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3.33333E-6 L -1.66667E-6 -0.25845 " pathEditMode="relative" rAng="0" ptsTypes="AA">
                                      <p:cBhvr>
                                        <p:cTn id="6" dur="750" fill="hold"/>
                                        <p:tgtEl>
                                          <p:spTgt spid="69"/>
                                        </p:tgtEl>
                                        <p:attrNameLst>
                                          <p:attrName>ppt_x</p:attrName>
                                          <p:attrName>ppt_y</p:attrName>
                                        </p:attrNameLst>
                                      </p:cBhvr>
                                      <p:rCtr x="0" y="-12928"/>
                                    </p:animMotion>
                                  </p:childTnLst>
                                </p:cTn>
                              </p:par>
                            </p:childTnLst>
                          </p:cTn>
                        </p:par>
                        <p:par>
                          <p:cTn id="7" fill="hold">
                            <p:stCondLst>
                              <p:cond delay="750"/>
                            </p:stCondLst>
                            <p:childTnLst>
                              <p:par>
                                <p:cTn id="8" presetID="10"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P spid="6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p:cNvSpPr/>
          <p:nvPr/>
        </p:nvSpPr>
        <p:spPr>
          <a:xfrm>
            <a:off x="-211015" y="1"/>
            <a:ext cx="24806030" cy="13737770"/>
          </a:xfrm>
          <a:prstGeom prst="rect">
            <a:avLst/>
          </a:prstGeom>
          <a:solidFill>
            <a:srgbClr val="000000">
              <a:alpha val="30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sp>
        <p:nvSpPr>
          <p:cNvPr id="12" name="Discovery,  Definition,  &amp;  Design"/>
          <p:cNvSpPr txBox="1"/>
          <p:nvPr/>
        </p:nvSpPr>
        <p:spPr>
          <a:xfrm>
            <a:off x="3815861" y="4720862"/>
            <a:ext cx="17496694" cy="4296048"/>
          </a:xfrm>
          <a:prstGeom prst="rect">
            <a:avLst/>
          </a:prstGeom>
          <a:ln w="12700">
            <a:miter lim="400000"/>
          </a:ln>
          <a:effectLst/>
          <a:extLst>
            <a:ext uri="{C572A759-6A51-4108-AA02-DFA0A04FC94B}">
              <ma14:wrappingTextBoxFlag xmlns="" xmlns:ma14="http://schemas.microsoft.com/office/mac/drawingml/2011/main"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361950">
              <a:lnSpc>
                <a:spcPts val="10900"/>
              </a:lnSpc>
              <a:buClr>
                <a:srgbClr val="FCF400"/>
              </a:buClr>
              <a:defRPr sz="8000">
                <a:solidFill>
                  <a:schemeClr val="bg1"/>
                </a:solidFill>
                <a:latin typeface="Chronicle Display" charset="0"/>
                <a:ea typeface="Chronicle Display" charset="0"/>
                <a:cs typeface="Chronicle Display" charset="0"/>
              </a:defRPr>
            </a:lvl1pPr>
          </a:lstStyle>
          <a:p>
            <a:r>
              <a:rPr lang="en-US" sz="8800" dirty="0"/>
              <a:t>Avatars could give loved ones the experience of your presence and care even when you’re far away.</a:t>
            </a:r>
          </a:p>
        </p:txBody>
      </p:sp>
      <p:sp>
        <p:nvSpPr>
          <p:cNvPr id="11" name="Rectangle"/>
          <p:cNvSpPr/>
          <p:nvPr/>
        </p:nvSpPr>
        <p:spPr>
          <a:xfrm>
            <a:off x="11239500" y="3332348"/>
            <a:ext cx="1828800" cy="73522"/>
          </a:xfrm>
          <a:prstGeom prst="rect">
            <a:avLst/>
          </a:prstGeom>
          <a:solidFill>
            <a:srgbClr val="FCF4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chemeClr val="bg1"/>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
        <p:nvSpPr>
          <p:cNvPr id="69" name="Discovery"/>
          <p:cNvSpPr txBox="1"/>
          <p:nvPr/>
        </p:nvSpPr>
        <p:spPr>
          <a:xfrm>
            <a:off x="1545595" y="1412062"/>
            <a:ext cx="9913611"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6000" cap="all" spc="720">
                <a:latin typeface="+mj-lt"/>
                <a:ea typeface="+mj-ea"/>
                <a:cs typeface="+mj-cs"/>
                <a:sym typeface="Futura LT Pro"/>
              </a:defRPr>
            </a:pPr>
            <a:r>
              <a:rPr lang="en-US" sz="7200" spc="770" dirty="0">
                <a:solidFill>
                  <a:schemeClr val="bg1"/>
                </a:solidFill>
              </a:rPr>
              <a:t>PROVIDING CARE</a:t>
            </a:r>
            <a:endParaRPr sz="7200" spc="770" dirty="0">
              <a:solidFill>
                <a:schemeClr val="bg1"/>
              </a:solidFill>
            </a:endParaRPr>
          </a:p>
        </p:txBody>
      </p:sp>
    </p:spTree>
    <p:extLst>
      <p:ext uri="{BB962C8B-B14F-4D97-AF65-F5344CB8AC3E}">
        <p14:creationId xmlns:p14="http://schemas.microsoft.com/office/powerpoint/2010/main" val="3750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3.33333E-6 L -1.66667E-6 -0.25845 " pathEditMode="relative" rAng="0" ptsTypes="AA">
                                      <p:cBhvr>
                                        <p:cTn id="6" dur="750" fill="hold"/>
                                        <p:tgtEl>
                                          <p:spTgt spid="69"/>
                                        </p:tgtEl>
                                        <p:attrNameLst>
                                          <p:attrName>ppt_x</p:attrName>
                                          <p:attrName>ppt_y</p:attrName>
                                        </p:attrNameLst>
                                      </p:cBhvr>
                                      <p:rCtr x="0" y="-12928"/>
                                    </p:animMotion>
                                  </p:childTnLst>
                                </p:cTn>
                              </p:par>
                            </p:childTnLst>
                          </p:cTn>
                        </p:par>
                        <p:par>
                          <p:cTn id="7" fill="hold">
                            <p:stCondLst>
                              <p:cond delay="750"/>
                            </p:stCondLst>
                            <p:childTnLst>
                              <p:par>
                                <p:cTn id="8" presetID="22" presetClass="entr" presetSubtype="8"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advAuto="0"/>
      <p:bldP spid="11" grpId="0" animBg="1"/>
      <p:bldP spid="6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alpha val="76000"/>
          </a:srgbClr>
        </a:solidFill>
        <a:effectLst/>
      </p:bgPr>
    </p:bg>
    <p:spTree>
      <p:nvGrpSpPr>
        <p:cNvPr id="1" name=""/>
        <p:cNvGrpSpPr/>
        <p:nvPr/>
      </p:nvGrpSpPr>
      <p:grpSpPr>
        <a:xfrm>
          <a:off x="0" y="0"/>
          <a:ext cx="0" cy="0"/>
          <a:chOff x="0" y="0"/>
          <a:chExt cx="0" cy="0"/>
        </a:xfrm>
      </p:grpSpPr>
      <p:sp>
        <p:nvSpPr>
          <p:cNvPr id="10" name="Rectangle"/>
          <p:cNvSpPr/>
          <p:nvPr/>
        </p:nvSpPr>
        <p:spPr>
          <a:xfrm>
            <a:off x="-202525" y="0"/>
            <a:ext cx="24789050" cy="13716000"/>
          </a:xfrm>
          <a:prstGeom prst="rect">
            <a:avLst/>
          </a:prstGeom>
          <a:solidFill>
            <a:srgbClr val="000000">
              <a:alpha val="29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sp>
        <p:nvSpPr>
          <p:cNvPr id="12" name="Discovery,  Definition,  &amp;  Design"/>
          <p:cNvSpPr txBox="1"/>
          <p:nvPr/>
        </p:nvSpPr>
        <p:spPr>
          <a:xfrm>
            <a:off x="2325077" y="4006587"/>
            <a:ext cx="19784646" cy="5693866"/>
          </a:xfrm>
          <a:prstGeom prst="rect">
            <a:avLst/>
          </a:prstGeom>
          <a:ln w="12700">
            <a:miter lim="400000"/>
          </a:ln>
          <a:effectLst/>
          <a:extLst>
            <a:ext uri="{C572A759-6A51-4108-AA02-DFA0A04FC94B}">
              <ma14:wrappingTextBoxFlag xmlns="" xmlns:ma14="http://schemas.microsoft.com/office/mac/drawingml/2011/main"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361950">
              <a:lnSpc>
                <a:spcPts val="10900"/>
              </a:lnSpc>
              <a:buClr>
                <a:srgbClr val="FCF400"/>
              </a:buClr>
              <a:defRPr sz="8000">
                <a:solidFill>
                  <a:schemeClr val="bg1"/>
                </a:solidFill>
                <a:latin typeface="Chronicle Display" charset="0"/>
                <a:ea typeface="Chronicle Display" charset="0"/>
                <a:cs typeface="Chronicle Display" charset="0"/>
              </a:defRPr>
            </a:lvl1pPr>
          </a:lstStyle>
          <a:p>
            <a:r>
              <a:rPr lang="en-US" sz="8800" dirty="0"/>
              <a:t>Avatars could transport critical life-saving skills in real-time to remote, disaster-struck areas where it is too dangerous for humans.</a:t>
            </a:r>
            <a:endParaRPr lang="en-US" sz="8800" b="0" dirty="0"/>
          </a:p>
        </p:txBody>
      </p:sp>
      <p:sp>
        <p:nvSpPr>
          <p:cNvPr id="69" name="Discovery"/>
          <p:cNvSpPr txBox="1"/>
          <p:nvPr/>
        </p:nvSpPr>
        <p:spPr>
          <a:xfrm>
            <a:off x="859979" y="792706"/>
            <a:ext cx="9284593"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6000" cap="all" spc="720">
                <a:latin typeface="+mj-lt"/>
                <a:ea typeface="+mj-ea"/>
                <a:cs typeface="+mj-cs"/>
                <a:sym typeface="Futura LT Pro"/>
              </a:defRPr>
            </a:pPr>
            <a:r>
              <a:rPr lang="en-US" sz="7200" spc="770" dirty="0">
                <a:solidFill>
                  <a:schemeClr val="bg1"/>
                </a:solidFill>
              </a:rPr>
              <a:t>DISASTER RELIEF</a:t>
            </a:r>
            <a:endParaRPr sz="7200" spc="770" dirty="0">
              <a:solidFill>
                <a:schemeClr val="bg1"/>
              </a:solidFill>
            </a:endParaRPr>
          </a:p>
        </p:txBody>
      </p:sp>
      <p:sp>
        <p:nvSpPr>
          <p:cNvPr id="8" name="Rectangle"/>
          <p:cNvSpPr/>
          <p:nvPr/>
        </p:nvSpPr>
        <p:spPr>
          <a:xfrm>
            <a:off x="11239500" y="3332348"/>
            <a:ext cx="1828800" cy="73522"/>
          </a:xfrm>
          <a:prstGeom prst="rect">
            <a:avLst/>
          </a:prstGeom>
          <a:solidFill>
            <a:srgbClr val="FCF4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chemeClr val="bg1"/>
              </a:solidFill>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extLst>
      <p:ext uri="{BB962C8B-B14F-4D97-AF65-F5344CB8AC3E}">
        <p14:creationId xmlns:p14="http://schemas.microsoft.com/office/powerpoint/2010/main" val="98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3.33333E-6 L -1.66667E-6 -0.25845 " pathEditMode="relative" rAng="0" ptsTypes="AA">
                                      <p:cBhvr>
                                        <p:cTn id="6" dur="750" fill="hold"/>
                                        <p:tgtEl>
                                          <p:spTgt spid="69"/>
                                        </p:tgtEl>
                                        <p:attrNameLst>
                                          <p:attrName>ppt_x</p:attrName>
                                          <p:attrName>ppt_y</p:attrName>
                                        </p:attrNameLst>
                                      </p:cBhvr>
                                      <p:rCtr x="0" y="-12928"/>
                                    </p:animMotion>
                                  </p:childTnLst>
                                </p:cTn>
                              </p:par>
                            </p:childTnLst>
                          </p:cTn>
                        </p:par>
                        <p:par>
                          <p:cTn id="7" fill="hold">
                            <p:stCondLst>
                              <p:cond delay="75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advAuto="0"/>
      <p:bldP spid="69"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alpha val="76000"/>
          </a:srgbClr>
        </a:solidFill>
        <a:effectLst/>
      </p:bgPr>
    </p:bg>
    <p:spTree>
      <p:nvGrpSpPr>
        <p:cNvPr id="1" name=""/>
        <p:cNvGrpSpPr/>
        <p:nvPr/>
      </p:nvGrpSpPr>
      <p:grpSpPr>
        <a:xfrm>
          <a:off x="0" y="0"/>
          <a:ext cx="0" cy="0"/>
          <a:chOff x="0" y="0"/>
          <a:chExt cx="0" cy="0"/>
        </a:xfrm>
      </p:grpSpPr>
      <p:sp>
        <p:nvSpPr>
          <p:cNvPr id="10" name="Rectangle"/>
          <p:cNvSpPr/>
          <p:nvPr/>
        </p:nvSpPr>
        <p:spPr>
          <a:xfrm>
            <a:off x="-293782" y="1"/>
            <a:ext cx="24971564" cy="13765160"/>
          </a:xfrm>
          <a:prstGeom prst="rect">
            <a:avLst/>
          </a:prstGeom>
          <a:solidFill>
            <a:srgbClr val="000000">
              <a:alpha val="7000"/>
            </a:srgbClr>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rgbClr val="FCF400"/>
              </a:solidFill>
            </a:endParaRPr>
          </a:p>
        </p:txBody>
      </p:sp>
      <p:sp>
        <p:nvSpPr>
          <p:cNvPr id="12" name="Discovery,  Definition,  &amp;  Design"/>
          <p:cNvSpPr txBox="1"/>
          <p:nvPr/>
        </p:nvSpPr>
        <p:spPr>
          <a:xfrm>
            <a:off x="1692031" y="4744797"/>
            <a:ext cx="21050738" cy="4217437"/>
          </a:xfrm>
          <a:prstGeom prst="rect">
            <a:avLst/>
          </a:prstGeom>
          <a:ln w="12700">
            <a:miter lim="400000"/>
          </a:ln>
          <a:effectLst/>
          <a:extLst>
            <a:ext uri="{C572A759-6A51-4108-AA02-DFA0A04FC94B}">
              <ma14:wrappingTextBoxFlag xmlns="" xmlns:ma14="http://schemas.microsoft.com/office/mac/drawingml/2011/main"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361950">
              <a:lnSpc>
                <a:spcPts val="10900"/>
              </a:lnSpc>
              <a:buClr>
                <a:srgbClr val="FCF400"/>
              </a:buClr>
              <a:defRPr sz="8000" i="1">
                <a:solidFill>
                  <a:schemeClr val="bg1"/>
                </a:solidFill>
                <a:effectLst>
                  <a:outerShdw blurRad="342900" sx="102000" sy="102000" algn="ctr" rotWithShape="0">
                    <a:prstClr val="black">
                      <a:alpha val="74000"/>
                    </a:prstClr>
                  </a:outerShdw>
                </a:effectLst>
                <a:latin typeface="Chronicle Display Black" charset="0"/>
                <a:ea typeface="Chronicle Display Black" charset="0"/>
                <a:cs typeface="Chronicle Display Black" charset="0"/>
              </a:defRPr>
            </a:lvl1pPr>
          </a:lstStyle>
          <a:p>
            <a:r>
              <a:rPr lang="en-US" sz="8800" i="0" dirty="0">
                <a:effectLst/>
                <a:latin typeface="Chronicle Display" charset="0"/>
                <a:ea typeface="Chronicle Display" charset="0"/>
                <a:cs typeface="Chronicle Display" charset="0"/>
              </a:rPr>
              <a:t>Experts can utilize avatars to provide unique services or rare trade skills for critical maintenance or repairs.</a:t>
            </a:r>
          </a:p>
        </p:txBody>
      </p:sp>
      <p:sp>
        <p:nvSpPr>
          <p:cNvPr id="69" name="Discovery"/>
          <p:cNvSpPr txBox="1"/>
          <p:nvPr/>
        </p:nvSpPr>
        <p:spPr>
          <a:xfrm>
            <a:off x="784133" y="808347"/>
            <a:ext cx="13151036"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6000" cap="all" spc="720">
                <a:latin typeface="+mj-lt"/>
                <a:ea typeface="+mj-ea"/>
                <a:cs typeface="+mj-cs"/>
                <a:sym typeface="Futura LT Pro"/>
              </a:defRPr>
            </a:pPr>
            <a:r>
              <a:rPr lang="en-US" sz="7200" spc="770" dirty="0">
                <a:solidFill>
                  <a:schemeClr val="bg1"/>
                </a:solidFill>
              </a:rPr>
              <a:t>MULTIPURPOSE UTILITY</a:t>
            </a:r>
            <a:endParaRPr sz="7200" spc="770" dirty="0">
              <a:solidFill>
                <a:schemeClr val="bg1"/>
              </a:solidFill>
            </a:endParaRPr>
          </a:p>
        </p:txBody>
      </p:sp>
      <p:sp>
        <p:nvSpPr>
          <p:cNvPr id="8" name="Rectangle"/>
          <p:cNvSpPr/>
          <p:nvPr/>
        </p:nvSpPr>
        <p:spPr>
          <a:xfrm>
            <a:off x="11239500" y="3332348"/>
            <a:ext cx="1828800" cy="73522"/>
          </a:xfrm>
          <a:prstGeom prst="rect">
            <a:avLst/>
          </a:prstGeom>
          <a:solidFill>
            <a:srgbClr val="FCF4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chemeClr val="bg1"/>
              </a:solidFill>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3902" y="12799649"/>
            <a:ext cx="2832828" cy="482578"/>
          </a:xfrm>
          <a:prstGeom prst="rect">
            <a:avLst/>
          </a:prstGeom>
        </p:spPr>
      </p:pic>
    </p:spTree>
    <p:extLst>
      <p:ext uri="{BB962C8B-B14F-4D97-AF65-F5344CB8AC3E}">
        <p14:creationId xmlns:p14="http://schemas.microsoft.com/office/powerpoint/2010/main" val="125142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66667E-6 -3.33333E-6 L -1.66667E-6 -0.25845 " pathEditMode="relative" rAng="0" ptsTypes="AA">
                                      <p:cBhvr>
                                        <p:cTn id="6" dur="750" fill="hold"/>
                                        <p:tgtEl>
                                          <p:spTgt spid="69"/>
                                        </p:tgtEl>
                                        <p:attrNameLst>
                                          <p:attrName>ppt_x</p:attrName>
                                          <p:attrName>ppt_y</p:attrName>
                                        </p:attrNameLst>
                                      </p:cBhvr>
                                      <p:rCtr x="0" y="-12928"/>
                                    </p:animMotion>
                                  </p:childTnLst>
                                </p:cTn>
                              </p:par>
                            </p:childTnLst>
                          </p:cTn>
                        </p:par>
                        <p:par>
                          <p:cTn id="7" fill="hold">
                            <p:stCondLst>
                              <p:cond delay="75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advAuto="0"/>
      <p:bldP spid="69"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Bottom Bar.jpg" descr="Bottom Bar.jpg"/>
          <p:cNvPicPr>
            <a:picLocks/>
          </p:cNvPicPr>
          <p:nvPr/>
        </p:nvPicPr>
        <p:blipFill>
          <a:blip r:embed="rId3">
            <a:extLst/>
          </a:blip>
          <a:srcRect l="180" r="180"/>
          <a:stretch>
            <a:fillRect/>
          </a:stretch>
        </p:blipFill>
        <p:spPr>
          <a:xfrm flipH="1">
            <a:off x="0" y="12811025"/>
            <a:ext cx="24384000" cy="904976"/>
          </a:xfrm>
          <a:prstGeom prst="rect">
            <a:avLst/>
          </a:prstGeom>
          <a:ln w="12700">
            <a:miter lim="400000"/>
          </a:ln>
        </p:spPr>
      </p:pic>
      <p:sp>
        <p:nvSpPr>
          <p:cNvPr id="282" name="Competition TIMELINE"/>
          <p:cNvSpPr txBox="1"/>
          <p:nvPr/>
        </p:nvSpPr>
        <p:spPr>
          <a:xfrm>
            <a:off x="806386" y="1032078"/>
            <a:ext cx="9954753" cy="6924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431800">
              <a:lnSpc>
                <a:spcPct val="280000"/>
              </a:lnSpc>
              <a:defRPr sz="4500" b="0" cap="all" spc="180">
                <a:solidFill>
                  <a:srgbClr val="52A6D8"/>
                </a:solidFill>
                <a:latin typeface="Futura"/>
                <a:ea typeface="Futura"/>
                <a:cs typeface="Futura"/>
                <a:sym typeface="Futura"/>
              </a:defRPr>
            </a:lvl1pPr>
          </a:lstStyle>
          <a:p>
            <a:pPr>
              <a:lnSpc>
                <a:spcPct val="100000"/>
              </a:lnSpc>
            </a:pPr>
            <a:r>
              <a:rPr dirty="0"/>
              <a:t>Competition TIMELINE</a:t>
            </a:r>
          </a:p>
        </p:txBody>
      </p:sp>
      <p:sp>
        <p:nvSpPr>
          <p:cNvPr id="283" name="Slide Number"/>
          <p:cNvSpPr txBox="1">
            <a:spLocks noGrp="1"/>
          </p:cNvSpPr>
          <p:nvPr>
            <p:ph type="sldNum" sz="quarter" idx="2"/>
          </p:nvPr>
        </p:nvSpPr>
        <p:spPr>
          <a:xfrm>
            <a:off x="11963774" y="12945962"/>
            <a:ext cx="456452" cy="635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sz="2900" i="1">
                <a:solidFill>
                  <a:srgbClr val="FFFFFF"/>
                </a:solidFill>
                <a:latin typeface="Chronicle Display"/>
                <a:ea typeface="Chronicle Display"/>
                <a:cs typeface="Chronicle Display"/>
                <a:sym typeface="Chronicle Display"/>
              </a:defRPr>
            </a:lvl1pPr>
          </a:lstStyle>
          <a:p>
            <a:fld id="{86CB4B4D-7CA3-9044-876B-883B54F8677D}" type="slidenum">
              <a:rPr/>
              <a:t>18</a:t>
            </a:fld>
            <a:endParaRPr dirty="0"/>
          </a:p>
        </p:txBody>
      </p:sp>
      <p:pic>
        <p:nvPicPr>
          <p:cNvPr id="284" name="Asset 152@2x.png" descr="Asset 152@2x.png"/>
          <p:cNvPicPr>
            <a:picLocks noChangeAspect="1"/>
          </p:cNvPicPr>
          <p:nvPr/>
        </p:nvPicPr>
        <p:blipFill>
          <a:blip r:embed="rId4">
            <a:extLst/>
          </a:blip>
          <a:stretch>
            <a:fillRect/>
          </a:stretch>
        </p:blipFill>
        <p:spPr>
          <a:xfrm>
            <a:off x="21189300" y="13042997"/>
            <a:ext cx="2584333" cy="440813"/>
          </a:xfrm>
          <a:prstGeom prst="rect">
            <a:avLst/>
          </a:prstGeom>
          <a:ln w="12700">
            <a:miter lim="400000"/>
          </a:ln>
        </p:spPr>
      </p:pic>
      <p:sp>
        <p:nvSpPr>
          <p:cNvPr id="286" name="Triangle"/>
          <p:cNvSpPr/>
          <p:nvPr/>
        </p:nvSpPr>
        <p:spPr>
          <a:xfrm rot="10800000">
            <a:off x="21026516" y="-127001"/>
            <a:ext cx="3484485" cy="3484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34A8A"/>
          </a:solidFill>
          <a:ln w="12700">
            <a:miter lim="400000"/>
          </a:ln>
        </p:spPr>
        <p:txBody>
          <a:bodyPr lIns="0" tIns="0" rIns="0" bIns="0" anchor="ctr"/>
          <a:lstStyle/>
          <a:p>
            <a:pPr>
              <a:defRPr sz="3200" b="0">
                <a:solidFill>
                  <a:srgbClr val="FFFFFF"/>
                </a:solidFill>
              </a:defRPr>
            </a:pPr>
            <a:endParaRPr dirty="0"/>
          </a:p>
        </p:txBody>
      </p:sp>
      <p:sp>
        <p:nvSpPr>
          <p:cNvPr id="288" name="DATES ARE TENTATIVE AND SUBJECT TO CHANGE"/>
          <p:cNvSpPr txBox="1"/>
          <p:nvPr/>
        </p:nvSpPr>
        <p:spPr>
          <a:xfrm>
            <a:off x="10761139" y="11624457"/>
            <a:ext cx="1231427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FF2600"/>
                </a:solidFill>
              </a:defRPr>
            </a:lvl1pPr>
          </a:lstStyle>
          <a:p>
            <a:r>
              <a:rPr lang="en-US" dirty="0"/>
              <a:t>EVENTS AND </a:t>
            </a:r>
            <a:r>
              <a:rPr dirty="0"/>
              <a:t>DATES ARE TENTATIVE AND SUBJECT TO CHANGE</a:t>
            </a:r>
          </a:p>
        </p:txBody>
      </p:sp>
      <p:pic>
        <p:nvPicPr>
          <p:cNvPr id="3" name="Picture 2" descr="A screenshot of a cell phone&#13;&#10;&#13;&#10;Description automatically generated">
            <a:extLst>
              <a:ext uri="{FF2B5EF4-FFF2-40B4-BE49-F238E27FC236}">
                <a16:creationId xmlns:a16="http://schemas.microsoft.com/office/drawing/2014/main" id="{338D32F3-286C-E445-8946-4DC6A43291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386" y="1941730"/>
            <a:ext cx="22157523" cy="9624674"/>
          </a:xfrm>
          <a:prstGeom prst="rect">
            <a:avLst/>
          </a:prstGeom>
        </p:spPr>
      </p:pic>
      <p:sp>
        <p:nvSpPr>
          <p:cNvPr id="287" name="Star"/>
          <p:cNvSpPr/>
          <p:nvPr/>
        </p:nvSpPr>
        <p:spPr>
          <a:xfrm>
            <a:off x="7334661" y="8352844"/>
            <a:ext cx="851812" cy="898904"/>
          </a:xfrm>
          <a:prstGeom prst="star5">
            <a:avLst>
              <a:gd name="adj" fmla="val 19100"/>
              <a:gd name="hf" fmla="val 105146"/>
              <a:gd name="vf" fmla="val 110557"/>
            </a:avLst>
          </a:prstGeom>
          <a:solidFill>
            <a:schemeClr val="accent5">
              <a:hueOff val="-82419"/>
              <a:satOff val="-9513"/>
              <a:lumOff val="-1634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Tree>
    <p:extLst>
      <p:ext uri="{BB962C8B-B14F-4D97-AF65-F5344CB8AC3E}">
        <p14:creationId xmlns:p14="http://schemas.microsoft.com/office/powerpoint/2010/main" val="147528331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 name="Bottom Bar.jpg" descr="Bottom Bar.jpg"/>
          <p:cNvPicPr>
            <a:picLocks/>
          </p:cNvPicPr>
          <p:nvPr/>
        </p:nvPicPr>
        <p:blipFill>
          <a:blip r:embed="rId3">
            <a:extLst/>
          </a:blip>
          <a:srcRect l="180" r="180"/>
          <a:stretch>
            <a:fillRect/>
          </a:stretch>
        </p:blipFill>
        <p:spPr>
          <a:xfrm flipH="1">
            <a:off x="0" y="12811025"/>
            <a:ext cx="24384000" cy="904976"/>
          </a:xfrm>
          <a:prstGeom prst="rect">
            <a:avLst/>
          </a:prstGeom>
          <a:ln w="12700">
            <a:miter lim="400000"/>
          </a:ln>
        </p:spPr>
      </p:pic>
      <p:sp>
        <p:nvSpPr>
          <p:cNvPr id="379" name="Qualifying submission"/>
          <p:cNvSpPr txBox="1"/>
          <p:nvPr/>
        </p:nvSpPr>
        <p:spPr>
          <a:xfrm>
            <a:off x="857395" y="1268992"/>
            <a:ext cx="13657895" cy="6924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31800">
              <a:lnSpc>
                <a:spcPct val="280000"/>
              </a:lnSpc>
              <a:defRPr sz="4500" b="0" cap="all" spc="180">
                <a:solidFill>
                  <a:srgbClr val="52A6D8"/>
                </a:solidFill>
                <a:latin typeface="Futura"/>
                <a:ea typeface="Futura"/>
                <a:cs typeface="Futura"/>
                <a:sym typeface="Futura"/>
              </a:defRPr>
            </a:lvl1pPr>
          </a:lstStyle>
          <a:p>
            <a:pPr>
              <a:lnSpc>
                <a:spcPct val="100000"/>
              </a:lnSpc>
            </a:pPr>
            <a:r>
              <a:rPr lang="en-US" dirty="0"/>
              <a:t>Avatar XPRIZE Early-registered teams</a:t>
            </a:r>
            <a:endParaRPr dirty="0"/>
          </a:p>
        </p:txBody>
      </p:sp>
      <p:sp>
        <p:nvSpPr>
          <p:cNvPr id="380" name="Teams will complete a Qualifying Submission that outlines their design concepts and plans for the competition."/>
          <p:cNvSpPr txBox="1"/>
          <p:nvPr/>
        </p:nvSpPr>
        <p:spPr>
          <a:xfrm>
            <a:off x="2336504" y="3760470"/>
            <a:ext cx="19032999" cy="835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31800">
              <a:lnSpc>
                <a:spcPct val="90000"/>
              </a:lnSpc>
              <a:defRPr sz="6000" b="0" spc="240">
                <a:latin typeface="Helvetica"/>
                <a:ea typeface="Helvetica"/>
                <a:cs typeface="Helvetica"/>
                <a:sym typeface="Helvetica"/>
              </a:defRPr>
            </a:lvl1pPr>
          </a:lstStyle>
          <a:p>
            <a:endParaRPr dirty="0"/>
          </a:p>
        </p:txBody>
      </p:sp>
      <p:sp>
        <p:nvSpPr>
          <p:cNvPr id="381" name="Slide Number"/>
          <p:cNvSpPr txBox="1">
            <a:spLocks noGrp="1"/>
          </p:cNvSpPr>
          <p:nvPr>
            <p:ph type="sldNum" sz="quarter" idx="2"/>
          </p:nvPr>
        </p:nvSpPr>
        <p:spPr>
          <a:xfrm>
            <a:off x="11930019" y="12945962"/>
            <a:ext cx="523962" cy="5461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sz="2900" i="1">
                <a:solidFill>
                  <a:srgbClr val="FFFFFF"/>
                </a:solidFill>
                <a:latin typeface="Helvetica"/>
                <a:ea typeface="Helvetica"/>
                <a:cs typeface="Helvetica"/>
                <a:sym typeface="Helvetica"/>
              </a:defRPr>
            </a:lvl1pPr>
          </a:lstStyle>
          <a:p>
            <a:fld id="{86CB4B4D-7CA3-9044-876B-883B54F8677D}" type="slidenum">
              <a:rPr/>
              <a:t>19</a:t>
            </a:fld>
            <a:endParaRPr dirty="0"/>
          </a:p>
        </p:txBody>
      </p:sp>
      <p:pic>
        <p:nvPicPr>
          <p:cNvPr id="382" name="Asset 152@2x.png" descr="Asset 152@2x.png"/>
          <p:cNvPicPr>
            <a:picLocks noChangeAspect="1"/>
          </p:cNvPicPr>
          <p:nvPr/>
        </p:nvPicPr>
        <p:blipFill>
          <a:blip r:embed="rId4">
            <a:extLst/>
          </a:blip>
          <a:stretch>
            <a:fillRect/>
          </a:stretch>
        </p:blipFill>
        <p:spPr>
          <a:xfrm>
            <a:off x="21189300" y="13042997"/>
            <a:ext cx="2584333" cy="440813"/>
          </a:xfrm>
          <a:prstGeom prst="rect">
            <a:avLst/>
          </a:prstGeom>
          <a:ln w="12700">
            <a:miter lim="400000"/>
          </a:ln>
        </p:spPr>
      </p:pic>
      <p:sp>
        <p:nvSpPr>
          <p:cNvPr id="383" name="Triangle"/>
          <p:cNvSpPr/>
          <p:nvPr/>
        </p:nvSpPr>
        <p:spPr>
          <a:xfrm rot="10800000">
            <a:off x="21026516" y="-127001"/>
            <a:ext cx="3484485" cy="3484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234A8A"/>
          </a:solidFill>
          <a:ln w="12700">
            <a:miter lim="400000"/>
          </a:ln>
        </p:spPr>
        <p:txBody>
          <a:bodyPr lIns="0" tIns="0" rIns="0" bIns="0" anchor="ctr"/>
          <a:lstStyle/>
          <a:p>
            <a:pPr>
              <a:defRPr sz="3200" b="0">
                <a:solidFill>
                  <a:srgbClr val="FFFFFF"/>
                </a:solidFill>
              </a:defRPr>
            </a:pPr>
            <a:endParaRPr dirty="0"/>
          </a:p>
        </p:txBody>
      </p:sp>
      <p:sp>
        <p:nvSpPr>
          <p:cNvPr id="10" name="Text Placeholder 3">
            <a:extLst>
              <a:ext uri="{FF2B5EF4-FFF2-40B4-BE49-F238E27FC236}">
                <a16:creationId xmlns:a16="http://schemas.microsoft.com/office/drawing/2014/main" id="{1B6D7A6D-DF27-9445-AD58-ED0146769D53}"/>
              </a:ext>
            </a:extLst>
          </p:cNvPr>
          <p:cNvSpPr txBox="1">
            <a:spLocks/>
          </p:cNvSpPr>
          <p:nvPr/>
        </p:nvSpPr>
        <p:spPr>
          <a:xfrm>
            <a:off x="780379" y="2507605"/>
            <a:ext cx="22145248" cy="999945"/>
          </a:xfrm>
          <a:prstGeom prst="rect">
            <a:avLst/>
          </a:prstGeom>
        </p:spPr>
        <p:txBody>
          <a:bodyPr>
            <a:noAutofit/>
          </a:bodyPr>
          <a:lst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a:lstStyle>
          <a:p>
            <a:pPr marL="0" indent="0" algn="ctr" hangingPunct="1">
              <a:spcBef>
                <a:spcPts val="0"/>
              </a:spcBef>
              <a:buNone/>
            </a:pPr>
            <a:r>
              <a:rPr lang="en-US" sz="4800" dirty="0"/>
              <a:t>69 Early-Registered Teams from 18 Countries</a:t>
            </a:r>
          </a:p>
        </p:txBody>
      </p:sp>
      <p:graphicFrame>
        <p:nvGraphicFramePr>
          <p:cNvPr id="3" name="Table 2">
            <a:extLst>
              <a:ext uri="{FF2B5EF4-FFF2-40B4-BE49-F238E27FC236}">
                <a16:creationId xmlns:a16="http://schemas.microsoft.com/office/drawing/2014/main" id="{D9DDC300-A641-B140-80DA-48EB51D6BDB7}"/>
              </a:ext>
            </a:extLst>
          </p:cNvPr>
          <p:cNvGraphicFramePr>
            <a:graphicFrameLocks noGrp="1"/>
          </p:cNvGraphicFramePr>
          <p:nvPr>
            <p:extLst/>
          </p:nvPr>
        </p:nvGraphicFramePr>
        <p:xfrm>
          <a:off x="2614795" y="4320598"/>
          <a:ext cx="18754708" cy="6684010"/>
        </p:xfrm>
        <a:graphic>
          <a:graphicData uri="http://schemas.openxmlformats.org/drawingml/2006/table">
            <a:tbl>
              <a:tblPr firstRow="1" bandRow="1">
                <a:tableStyleId>{4C3C2611-4C71-4FC5-86AE-919BDF0F9419}</a:tableStyleId>
              </a:tblPr>
              <a:tblGrid>
                <a:gridCol w="4688677">
                  <a:extLst>
                    <a:ext uri="{9D8B030D-6E8A-4147-A177-3AD203B41FA5}">
                      <a16:colId xmlns:a16="http://schemas.microsoft.com/office/drawing/2014/main" val="3254845160"/>
                    </a:ext>
                  </a:extLst>
                </a:gridCol>
                <a:gridCol w="4688677">
                  <a:extLst>
                    <a:ext uri="{9D8B030D-6E8A-4147-A177-3AD203B41FA5}">
                      <a16:colId xmlns:a16="http://schemas.microsoft.com/office/drawing/2014/main" val="1436273264"/>
                    </a:ext>
                  </a:extLst>
                </a:gridCol>
                <a:gridCol w="4688677">
                  <a:extLst>
                    <a:ext uri="{9D8B030D-6E8A-4147-A177-3AD203B41FA5}">
                      <a16:colId xmlns:a16="http://schemas.microsoft.com/office/drawing/2014/main" val="1003972921"/>
                    </a:ext>
                  </a:extLst>
                </a:gridCol>
                <a:gridCol w="4688677">
                  <a:extLst>
                    <a:ext uri="{9D8B030D-6E8A-4147-A177-3AD203B41FA5}">
                      <a16:colId xmlns:a16="http://schemas.microsoft.com/office/drawing/2014/main" val="1469511971"/>
                    </a:ext>
                  </a:extLst>
                </a:gridCol>
              </a:tblGrid>
              <a:tr h="668401">
                <a:tc>
                  <a:txBody>
                    <a:bodyPr/>
                    <a:lstStyle/>
                    <a:p>
                      <a:r>
                        <a:rPr lang="en-US" dirty="0"/>
                        <a:t>Country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Country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89299196"/>
                  </a:ext>
                </a:extLst>
              </a:tr>
              <a:tr h="668401">
                <a:tc>
                  <a:txBody>
                    <a:bodyPr/>
                    <a:lstStyle/>
                    <a:p>
                      <a:r>
                        <a:rPr lang="en-US" sz="3200" dirty="0"/>
                        <a:t>Australia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Japan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05454120"/>
                  </a:ext>
                </a:extLst>
              </a:tr>
              <a:tr h="668401">
                <a:tc>
                  <a:txBody>
                    <a:bodyPr/>
                    <a:lstStyle/>
                    <a:p>
                      <a:r>
                        <a:rPr lang="en-US" sz="3200" dirty="0"/>
                        <a:t>Brazil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Jordan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25584455"/>
                  </a:ext>
                </a:extLst>
              </a:tr>
              <a:tr h="668401">
                <a:tc>
                  <a:txBody>
                    <a:bodyPr/>
                    <a:lstStyle/>
                    <a:p>
                      <a:r>
                        <a:rPr lang="en-US" sz="3200" dirty="0"/>
                        <a:t>Canada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Mexico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95945814"/>
                  </a:ext>
                </a:extLst>
              </a:tr>
              <a:tr h="668401">
                <a:tc>
                  <a:txBody>
                    <a:bodyPr/>
                    <a:lstStyle/>
                    <a:p>
                      <a:r>
                        <a:rPr lang="en-US" sz="3200" dirty="0"/>
                        <a:t>Colombia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Netherlands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3059495"/>
                  </a:ext>
                </a:extLst>
              </a:tr>
              <a:tr h="668401">
                <a:tc>
                  <a:txBody>
                    <a:bodyPr/>
                    <a:lstStyle/>
                    <a:p>
                      <a:r>
                        <a:rPr lang="en-US" sz="3200" dirty="0"/>
                        <a:t>Czech Republic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Russia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2842305"/>
                  </a:ext>
                </a:extLst>
              </a:tr>
              <a:tr h="668401">
                <a:tc>
                  <a:txBody>
                    <a:bodyPr/>
                    <a:lstStyle/>
                    <a:p>
                      <a:r>
                        <a:rPr lang="en-US" sz="3200" dirty="0"/>
                        <a:t>Finland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Switzerland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89925602"/>
                  </a:ext>
                </a:extLst>
              </a:tr>
              <a:tr h="668401">
                <a:tc>
                  <a:txBody>
                    <a:bodyPr/>
                    <a:lstStyle/>
                    <a:p>
                      <a:r>
                        <a:rPr lang="en-US" sz="3200" dirty="0"/>
                        <a:t>Germany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United Kingdom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0175257"/>
                  </a:ext>
                </a:extLst>
              </a:tr>
              <a:tr h="668401">
                <a:tc>
                  <a:txBody>
                    <a:bodyPr/>
                    <a:lstStyle/>
                    <a:p>
                      <a:r>
                        <a:rPr lang="en-US" sz="3200" dirty="0"/>
                        <a:t>India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United States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3200" dirty="0"/>
                        <a:t>29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95159268"/>
                  </a:ext>
                </a:extLst>
              </a:tr>
              <a:tr h="668401">
                <a:tc>
                  <a:txBody>
                    <a:bodyPr/>
                    <a:lstStyle/>
                    <a:p>
                      <a:r>
                        <a:rPr lang="en-US" sz="3200" dirty="0"/>
                        <a:t>Italy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3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3200" dirty="0"/>
                        <a:t>Vietnam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32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7289652"/>
                  </a:ext>
                </a:extLst>
              </a:tr>
            </a:tbl>
          </a:graphicData>
        </a:graphic>
      </p:graphicFrame>
    </p:spTree>
    <p:extLst>
      <p:ext uri="{BB962C8B-B14F-4D97-AF65-F5344CB8AC3E}">
        <p14:creationId xmlns:p14="http://schemas.microsoft.com/office/powerpoint/2010/main" val="5576200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599902" y="2233682"/>
            <a:ext cx="11975421"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4800" cap="all" spc="770" dirty="0">
                <a:solidFill>
                  <a:schemeClr val="bg1"/>
                </a:solidFill>
                <a:latin typeface="+mj-lt"/>
                <a:ea typeface="+mj-ea"/>
                <a:cs typeface="+mj-cs"/>
              </a:rPr>
              <a:t>What is Xprize?</a:t>
            </a:r>
          </a:p>
        </p:txBody>
      </p:sp>
      <p:sp>
        <p:nvSpPr>
          <p:cNvPr id="52" name="Rectangle 51"/>
          <p:cNvSpPr/>
          <p:nvPr/>
        </p:nvSpPr>
        <p:spPr>
          <a:xfrm>
            <a:off x="1397001" y="4029469"/>
            <a:ext cx="12178322" cy="8378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4864" tIns="50800" rIns="50800" bIns="50800" numCol="1" spcCol="38100" rtlCol="0" anchor="t">
            <a:noAutofit/>
          </a:bodyPr>
          <a:lstStyle/>
          <a:p>
            <a:r>
              <a:rPr lang="en-US" sz="4800" dirty="0">
                <a:solidFill>
                  <a:srgbClr val="FFFFFF"/>
                </a:solidFill>
                <a:latin typeface="Futura Round" charset="0"/>
                <a:ea typeface="Futura Round" charset="0"/>
                <a:cs typeface="Futura Round" charset="0"/>
              </a:rPr>
              <a:t>XPRIZE IS THE WORLD’S LEADING PRIZE ORGANIZATION CREATING GLOBAL COMPETITIONS TO SOLVE THE </a:t>
            </a:r>
            <a:r>
              <a:rPr lang="en-US" sz="4800" dirty="0">
                <a:solidFill>
                  <a:srgbClr val="FF9933"/>
                </a:solidFill>
                <a:latin typeface="Futura Round" charset="0"/>
                <a:ea typeface="Futura Round" charset="0"/>
                <a:cs typeface="Futura Round" charset="0"/>
              </a:rPr>
              <a:t>GRAND CHALLENGES </a:t>
            </a:r>
            <a:r>
              <a:rPr lang="en-US" sz="4800" dirty="0">
                <a:solidFill>
                  <a:srgbClr val="FFFFFF"/>
                </a:solidFill>
                <a:latin typeface="Futura Round" charset="0"/>
                <a:ea typeface="Futura Round" charset="0"/>
                <a:cs typeface="Futura Round" charset="0"/>
              </a:rPr>
              <a:t>OF OUR TIME.</a:t>
            </a:r>
          </a:p>
          <a:p>
            <a:endParaRPr lang="en-US" sz="4800" dirty="0">
              <a:solidFill>
                <a:schemeClr val="bg1">
                  <a:lumMod val="95000"/>
                </a:schemeClr>
              </a:solidFill>
            </a:endParaRPr>
          </a:p>
          <a:p>
            <a:r>
              <a:rPr lang="en-US" sz="4800" dirty="0">
                <a:solidFill>
                  <a:srgbClr val="FFFFFF"/>
                </a:solidFill>
                <a:latin typeface="Futura Round" charset="0"/>
                <a:ea typeface="Futura Round" charset="0"/>
                <a:cs typeface="Futura Round" charset="0"/>
              </a:rPr>
              <a:t>AN XPRIZE IS A HIGHLY LEVERAGED, </a:t>
            </a:r>
            <a:r>
              <a:rPr lang="en-US" sz="4800" dirty="0">
                <a:solidFill>
                  <a:srgbClr val="FF9933"/>
                </a:solidFill>
                <a:latin typeface="Futura Round" charset="0"/>
                <a:ea typeface="Futura Round" charset="0"/>
                <a:cs typeface="Futura Round" charset="0"/>
              </a:rPr>
              <a:t>INCENTIVIZED PRIZE COMPETITION </a:t>
            </a:r>
            <a:r>
              <a:rPr lang="en-US" sz="4800" dirty="0">
                <a:solidFill>
                  <a:srgbClr val="FFFFFF"/>
                </a:solidFill>
                <a:latin typeface="Futura Round" charset="0"/>
                <a:ea typeface="Futura Round" charset="0"/>
                <a:cs typeface="Futura Round" charset="0"/>
              </a:rPr>
              <a:t>THAT PUSHES THE LIMITS OF WHAT’S POSSIBLE TO CHANGE THE WORLD FOR THE BETTER.</a:t>
            </a:r>
            <a:endParaRPr lang="en-US" sz="4800" b="0" dirty="0">
              <a:solidFill>
                <a:schemeClr val="bg1">
                  <a:lumMod val="95000"/>
                </a:schemeClr>
              </a:solidFill>
            </a:endParaRPr>
          </a:p>
        </p:txBody>
      </p:sp>
      <p:sp>
        <p:nvSpPr>
          <p:cNvPr id="49" name="Rectangle"/>
          <p:cNvSpPr/>
          <p:nvPr/>
        </p:nvSpPr>
        <p:spPr>
          <a:xfrm>
            <a:off x="1599902" y="3330345"/>
            <a:ext cx="1828800" cy="73522"/>
          </a:xfrm>
          <a:prstGeom prst="rect">
            <a:avLst/>
          </a:prstGeom>
          <a:solidFill>
            <a:srgbClr val="FCF4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chemeClr val="bg1"/>
              </a:solidFill>
            </a:endParaRPr>
          </a:p>
        </p:txBody>
      </p:sp>
      <p:pic>
        <p:nvPicPr>
          <p:cNvPr id="4" name="Picture 3">
            <a:extLst>
              <a:ext uri="{FF2B5EF4-FFF2-40B4-BE49-F238E27FC236}">
                <a16:creationId xmlns:a16="http://schemas.microsoft.com/office/drawing/2014/main" id="{F0E74FEB-4008-724C-976A-AE6CDC3488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630400" y="2654310"/>
            <a:ext cx="8857908" cy="8525690"/>
          </a:xfrm>
          <a:prstGeom prst="rect">
            <a:avLst/>
          </a:prstGeom>
        </p:spPr>
      </p:pic>
    </p:spTree>
    <p:extLst>
      <p:ext uri="{BB962C8B-B14F-4D97-AF65-F5344CB8AC3E}">
        <p14:creationId xmlns:p14="http://schemas.microsoft.com/office/powerpoint/2010/main" val="105017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00" y="523342"/>
            <a:ext cx="22721600" cy="1527200"/>
          </a:xfrm>
        </p:spPr>
        <p:txBody>
          <a:bodyPr>
            <a:noAutofit/>
          </a:bodyPr>
          <a:lstStyle/>
          <a:p>
            <a:r>
              <a:rPr lang="en-US" sz="7200" dirty="0">
                <a:latin typeface="Futura Medium" charset="0"/>
                <a:ea typeface="Futura Medium" charset="0"/>
                <a:cs typeface="Futura Medium" charset="0"/>
              </a:rPr>
              <a:t>ANA Avatar XPRIZE Teams – Global Distribution</a:t>
            </a:r>
            <a:endParaRPr lang="en-US" sz="7200" dirty="0"/>
          </a:p>
        </p:txBody>
      </p:sp>
      <p:pic>
        <p:nvPicPr>
          <p:cNvPr id="8" name="Picture 7">
            <a:extLst>
              <a:ext uri="{FF2B5EF4-FFF2-40B4-BE49-F238E27FC236}">
                <a16:creationId xmlns:a16="http://schemas.microsoft.com/office/drawing/2014/main" id="{BF3C0B36-D7BF-1D46-89F7-CF378989E8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2194" y="2050542"/>
            <a:ext cx="19459612" cy="10737032"/>
          </a:xfrm>
          <a:prstGeom prst="rect">
            <a:avLst/>
          </a:prstGeom>
        </p:spPr>
      </p:pic>
    </p:spTree>
    <p:extLst>
      <p:ext uri="{BB962C8B-B14F-4D97-AF65-F5344CB8AC3E}">
        <p14:creationId xmlns:p14="http://schemas.microsoft.com/office/powerpoint/2010/main" val="139550486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9D496C-C685-0349-A747-B385A712C3BC}"/>
              </a:ext>
            </a:extLst>
          </p:cNvPr>
          <p:cNvSpPr txBox="1"/>
          <p:nvPr/>
        </p:nvSpPr>
        <p:spPr>
          <a:xfrm>
            <a:off x="1004623" y="3897469"/>
            <a:ext cx="22809533" cy="82894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742950" indent="-742950" algn="l">
              <a:buFont typeface="+mj-lt"/>
              <a:buAutoNum type="arabicPeriod"/>
            </a:pPr>
            <a:r>
              <a:rPr lang="en-US" sz="4400" dirty="0">
                <a:solidFill>
                  <a:schemeClr val="bg1"/>
                </a:solidFill>
                <a:latin typeface="+mn-lt"/>
              </a:rPr>
              <a:t>Use Avatar technology for handicapped individuals to live in alternate spaces where they have full motion capabilities. </a:t>
            </a:r>
          </a:p>
          <a:p>
            <a:pPr marL="742950" indent="-742950" algn="l">
              <a:buFont typeface="+mj-lt"/>
              <a:buAutoNum type="arabicPeriod"/>
            </a:pPr>
            <a:endParaRPr lang="en-US" sz="4400" dirty="0">
              <a:solidFill>
                <a:schemeClr val="bg1"/>
              </a:solidFill>
              <a:latin typeface="+mn-lt"/>
            </a:endParaRPr>
          </a:p>
          <a:p>
            <a:pPr marL="514350" indent="-514350" algn="l">
              <a:buFont typeface="+mj-lt"/>
              <a:buAutoNum type="arabicPeriod"/>
            </a:pPr>
            <a:r>
              <a:rPr lang="en-US" sz="4400" dirty="0">
                <a:solidFill>
                  <a:schemeClr val="bg1"/>
                </a:solidFill>
                <a:latin typeface="+mn-lt"/>
              </a:rPr>
              <a:t>Can use avatars for multi-tasking. Instead of having to run multiple errands etc. could potentially run multiple errands etc. from our home using Avatars. </a:t>
            </a:r>
          </a:p>
          <a:p>
            <a:pPr marL="514350" indent="-514350" algn="l">
              <a:buFont typeface="+mj-lt"/>
              <a:buAutoNum type="arabicPeriod"/>
            </a:pPr>
            <a:endParaRPr lang="en-US" sz="4400" dirty="0">
              <a:solidFill>
                <a:schemeClr val="bg1"/>
              </a:solidFill>
              <a:latin typeface="+mn-lt"/>
            </a:endParaRPr>
          </a:p>
          <a:p>
            <a:pPr marL="514350" indent="-514350" algn="l">
              <a:buFont typeface="+mj-lt"/>
              <a:buAutoNum type="arabicPeriod"/>
            </a:pPr>
            <a:r>
              <a:rPr lang="en-US" sz="4400" dirty="0">
                <a:solidFill>
                  <a:schemeClr val="bg1"/>
                </a:solidFill>
                <a:latin typeface="+mn-lt"/>
              </a:rPr>
              <a:t>Maybe the Avatar can assist you in the task you are looking to do. Can use this to surpass YOUTUBE instructions videos.</a:t>
            </a:r>
          </a:p>
          <a:p>
            <a:pPr marL="514350" indent="-514350" algn="l">
              <a:buFont typeface="+mj-lt"/>
              <a:buAutoNum type="arabicPeriod"/>
            </a:pPr>
            <a:endParaRPr lang="en-US" sz="4400" dirty="0">
              <a:solidFill>
                <a:schemeClr val="bg1"/>
              </a:solidFill>
              <a:latin typeface="+mn-lt"/>
            </a:endParaRPr>
          </a:p>
          <a:p>
            <a:pPr marL="514350" indent="-514350" algn="l">
              <a:buFont typeface="+mj-lt"/>
              <a:buAutoNum type="arabicPeriod"/>
            </a:pPr>
            <a:r>
              <a:rPr lang="en-US" sz="4400" dirty="0">
                <a:solidFill>
                  <a:schemeClr val="bg1"/>
                </a:solidFill>
                <a:latin typeface="+mn-lt"/>
              </a:rPr>
              <a:t>“Hands/skills on demand”...if you have an avatar at home you can essentially hire an operator to beam in and conduct whatever job you need done or completed. </a:t>
            </a:r>
          </a:p>
          <a:p>
            <a:pPr algn="l">
              <a:lnSpc>
                <a:spcPct val="150000"/>
              </a:lnSpc>
            </a:pPr>
            <a:endParaRPr lang="en-US" sz="3200" dirty="0">
              <a:solidFill>
                <a:schemeClr val="bg1"/>
              </a:solidFill>
            </a:endParaRPr>
          </a:p>
        </p:txBody>
      </p:sp>
      <p:sp>
        <p:nvSpPr>
          <p:cNvPr id="3" name="TextBox 2">
            <a:extLst>
              <a:ext uri="{FF2B5EF4-FFF2-40B4-BE49-F238E27FC236}">
                <a16:creationId xmlns:a16="http://schemas.microsoft.com/office/drawing/2014/main" id="{377DFB89-981E-7C4E-B0C0-A081FC215849}"/>
              </a:ext>
            </a:extLst>
          </p:cNvPr>
          <p:cNvSpPr txBox="1"/>
          <p:nvPr/>
        </p:nvSpPr>
        <p:spPr>
          <a:xfrm>
            <a:off x="3500017" y="1405198"/>
            <a:ext cx="17206633"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800" spc="300" dirty="0">
                <a:solidFill>
                  <a:srgbClr val="FCF400"/>
                </a:solidFill>
                <a:latin typeface="Futura LT Pro Book" charset="0"/>
                <a:cs typeface="Futura LT Pro Book" charset="0"/>
              </a:rPr>
              <a:t>Public Feedback Use Cases</a:t>
            </a:r>
          </a:p>
        </p:txBody>
      </p:sp>
    </p:spTree>
    <p:extLst>
      <p:ext uri="{BB962C8B-B14F-4D97-AF65-F5344CB8AC3E}">
        <p14:creationId xmlns:p14="http://schemas.microsoft.com/office/powerpoint/2010/main" val="314875431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9D496C-C685-0349-A747-B385A712C3BC}"/>
              </a:ext>
            </a:extLst>
          </p:cNvPr>
          <p:cNvSpPr txBox="1"/>
          <p:nvPr/>
        </p:nvSpPr>
        <p:spPr>
          <a:xfrm>
            <a:off x="1736085" y="3413467"/>
            <a:ext cx="19833475" cy="68890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lnSpc>
                <a:spcPct val="150000"/>
              </a:lnSpc>
            </a:pPr>
            <a:r>
              <a:rPr kumimoji="0" lang="en-US" sz="6000" b="1" i="0" u="none" strike="noStrike" cap="none" spc="0" normalizeH="0" baseline="0" dirty="0">
                <a:ln>
                  <a:noFill/>
                </a:ln>
                <a:solidFill>
                  <a:schemeClr val="bg1"/>
                </a:solidFill>
                <a:effectLst/>
                <a:uFillTx/>
                <a:latin typeface="Helvetica Neue"/>
                <a:ea typeface="Helvetica Neue"/>
                <a:cs typeface="Helvetica Neue"/>
                <a:sym typeface="Helvetica Neue"/>
              </a:rPr>
              <a:t>Imagine living in a future where avatars are abundant… </a:t>
            </a:r>
          </a:p>
          <a:p>
            <a:pPr>
              <a:lnSpc>
                <a:spcPct val="150000"/>
              </a:lnSpc>
            </a:pPr>
            <a:r>
              <a:rPr lang="en-US" sz="4800" dirty="0">
                <a:solidFill>
                  <a:schemeClr val="bg1"/>
                </a:solidFill>
              </a:rPr>
              <a:t>Who will be using them? </a:t>
            </a:r>
          </a:p>
          <a:p>
            <a:pPr>
              <a:lnSpc>
                <a:spcPct val="150000"/>
              </a:lnSpc>
            </a:pPr>
            <a:r>
              <a:rPr lang="en-US" sz="4800" dirty="0">
                <a:solidFill>
                  <a:schemeClr val="bg1"/>
                </a:solidFill>
              </a:rPr>
              <a:t>What will they be capable of? </a:t>
            </a:r>
          </a:p>
          <a:p>
            <a:pPr>
              <a:lnSpc>
                <a:spcPct val="150000"/>
              </a:lnSpc>
            </a:pPr>
            <a:r>
              <a:rPr lang="en-US" sz="4800" dirty="0">
                <a:solidFill>
                  <a:schemeClr val="bg1"/>
                </a:solidFill>
              </a:rPr>
              <a:t>How will they make the world better?</a:t>
            </a:r>
            <a:endParaRPr lang="en-US" sz="6000" dirty="0">
              <a:solidFill>
                <a:schemeClr val="bg1"/>
              </a:solidFill>
            </a:endParaRPr>
          </a:p>
          <a:p>
            <a:pPr marL="0" marR="0" indent="0" algn="l" defTabSz="825500" rtl="0" fontAlgn="auto" latinLnBrk="0" hangingPunct="0">
              <a:lnSpc>
                <a:spcPct val="150000"/>
              </a:lnSpc>
              <a:spcBef>
                <a:spcPts val="0"/>
              </a:spcBef>
              <a:spcAft>
                <a:spcPts val="0"/>
              </a:spcAft>
              <a:buClrTx/>
              <a:buSzTx/>
              <a:buFontTx/>
              <a:buNone/>
              <a:tabLst/>
            </a:pPr>
            <a:endParaRPr kumimoji="0" lang="en-US" sz="30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
        <p:nvSpPr>
          <p:cNvPr id="3" name="TextBox 2">
            <a:extLst>
              <a:ext uri="{FF2B5EF4-FFF2-40B4-BE49-F238E27FC236}">
                <a16:creationId xmlns:a16="http://schemas.microsoft.com/office/drawing/2014/main" id="{377DFB89-981E-7C4E-B0C0-A081FC215849}"/>
              </a:ext>
            </a:extLst>
          </p:cNvPr>
          <p:cNvSpPr txBox="1"/>
          <p:nvPr/>
        </p:nvSpPr>
        <p:spPr>
          <a:xfrm>
            <a:off x="6551328" y="1405198"/>
            <a:ext cx="11104002"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8800" spc="300" dirty="0">
                <a:solidFill>
                  <a:srgbClr val="FCF400"/>
                </a:solidFill>
                <a:latin typeface="Futura LT Pro Book" charset="0"/>
                <a:cs typeface="Futura LT Pro Book" charset="0"/>
              </a:rPr>
              <a:t>Creative Exercise</a:t>
            </a:r>
          </a:p>
        </p:txBody>
      </p:sp>
    </p:spTree>
    <p:extLst>
      <p:ext uri="{BB962C8B-B14F-4D97-AF65-F5344CB8AC3E}">
        <p14:creationId xmlns:p14="http://schemas.microsoft.com/office/powerpoint/2010/main" val="9632646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Triangle"/>
          <p:cNvSpPr/>
          <p:nvPr/>
        </p:nvSpPr>
        <p:spPr>
          <a:xfrm rot="10800000">
            <a:off x="21026516" y="-127001"/>
            <a:ext cx="3484485" cy="34844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FFFFFF"/>
          </a:solidFill>
          <a:ln w="12700">
            <a:miter lim="400000"/>
          </a:ln>
        </p:spPr>
        <p:txBody>
          <a:bodyPr lIns="0" tIns="0" rIns="0" bIns="0" anchor="ctr"/>
          <a:lstStyle/>
          <a:p>
            <a:pPr>
              <a:defRPr sz="3200" b="0">
                <a:solidFill>
                  <a:srgbClr val="FFFFFF"/>
                </a:solidFill>
              </a:defRPr>
            </a:pPr>
            <a:endParaRPr dirty="0"/>
          </a:p>
        </p:txBody>
      </p:sp>
      <p:pic>
        <p:nvPicPr>
          <p:cNvPr id="620" name="Key-Art_180909_Avatar_XPrize_V11d.jpg" descr="Key-Art_180909_Avatar_XPrize_V11d.jpg"/>
          <p:cNvPicPr>
            <a:picLocks noChangeAspect="1"/>
          </p:cNvPicPr>
          <p:nvPr/>
        </p:nvPicPr>
        <p:blipFill>
          <a:blip r:embed="rId3">
            <a:extLst/>
          </a:blip>
          <a:stretch>
            <a:fillRect/>
          </a:stretch>
        </p:blipFill>
        <p:spPr>
          <a:xfrm>
            <a:off x="1393" y="0"/>
            <a:ext cx="24381215" cy="13716000"/>
          </a:xfrm>
          <a:prstGeom prst="rect">
            <a:avLst/>
          </a:prstGeom>
          <a:ln w="12700">
            <a:miter lim="400000"/>
          </a:ln>
        </p:spPr>
      </p:pic>
      <p:sp>
        <p:nvSpPr>
          <p:cNvPr id="621" name="Rectangle"/>
          <p:cNvSpPr/>
          <p:nvPr/>
        </p:nvSpPr>
        <p:spPr>
          <a:xfrm>
            <a:off x="-470694" y="-578843"/>
            <a:ext cx="25325388" cy="14873686"/>
          </a:xfrm>
          <a:prstGeom prst="rect">
            <a:avLst/>
          </a:prstGeom>
          <a:solidFill>
            <a:schemeClr val="accent1">
              <a:hueOff val="114395"/>
              <a:lumOff val="-24975"/>
              <a:alpha val="55746"/>
            </a:schemeClr>
          </a:solidFill>
          <a:ln w="12700">
            <a:miter lim="400000"/>
          </a:ln>
        </p:spPr>
        <p:txBody>
          <a:bodyPr lIns="0" tIns="0" rIns="0" bIns="0" anchor="ctr"/>
          <a:lstStyle/>
          <a:p>
            <a:pPr>
              <a:defRPr sz="3200" b="0">
                <a:solidFill>
                  <a:srgbClr val="FFFFFF"/>
                </a:solidFill>
              </a:defRPr>
            </a:pPr>
            <a:endParaRPr dirty="0"/>
          </a:p>
        </p:txBody>
      </p:sp>
      <p:pic>
        <p:nvPicPr>
          <p:cNvPr id="622" name="Asset 152@2x.png" descr="Asset 152@2x.png"/>
          <p:cNvPicPr>
            <a:picLocks noChangeAspect="1"/>
          </p:cNvPicPr>
          <p:nvPr/>
        </p:nvPicPr>
        <p:blipFill>
          <a:blip r:embed="rId4">
            <a:extLst/>
          </a:blip>
          <a:srcRect/>
          <a:stretch>
            <a:fillRect/>
          </a:stretch>
        </p:blipFill>
        <p:spPr>
          <a:xfrm>
            <a:off x="8512323" y="11549109"/>
            <a:ext cx="7770813" cy="1325477"/>
          </a:xfrm>
          <a:prstGeom prst="rect">
            <a:avLst/>
          </a:prstGeom>
          <a:ln w="12700">
            <a:miter lim="400000"/>
          </a:ln>
        </p:spPr>
      </p:pic>
      <p:sp>
        <p:nvSpPr>
          <p:cNvPr id="624" name="avatar@xprize.org"/>
          <p:cNvSpPr txBox="1"/>
          <p:nvPr/>
        </p:nvSpPr>
        <p:spPr>
          <a:xfrm>
            <a:off x="1827949" y="4262903"/>
            <a:ext cx="21139243" cy="1846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defTabSz="431800">
              <a:defRPr sz="12000" cap="all" spc="480">
                <a:solidFill>
                  <a:srgbClr val="FFFFFF"/>
                </a:solidFill>
                <a:latin typeface="Futura LT Pro"/>
                <a:ea typeface="Futura LT Pro"/>
                <a:cs typeface="Futura LT Pro"/>
                <a:sym typeface="Futura LT Pro"/>
              </a:defRPr>
            </a:lvl1pPr>
          </a:lstStyle>
          <a:p>
            <a:r>
              <a:rPr dirty="0" err="1"/>
              <a:t>avatar@</a:t>
            </a:r>
            <a:r>
              <a:rPr lang="en-US" dirty="0" err="1"/>
              <a:t>XPRIZE</a:t>
            </a:r>
            <a:r>
              <a:rPr dirty="0" err="1"/>
              <a:t>.org</a:t>
            </a:r>
            <a:endParaRPr dirty="0"/>
          </a:p>
        </p:txBody>
      </p:sp>
      <p:sp>
        <p:nvSpPr>
          <p:cNvPr id="625" name="Avatars will change how humanity connects…"/>
          <p:cNvSpPr txBox="1"/>
          <p:nvPr/>
        </p:nvSpPr>
        <p:spPr>
          <a:xfrm>
            <a:off x="3369668" y="6115637"/>
            <a:ext cx="10214009" cy="34624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431800">
              <a:lnSpc>
                <a:spcPct val="90000"/>
              </a:lnSpc>
              <a:defRPr sz="5000" spc="200">
                <a:solidFill>
                  <a:srgbClr val="FFFFFF"/>
                </a:solidFill>
                <a:latin typeface="Chronicle Display"/>
                <a:ea typeface="Chronicle Display"/>
                <a:cs typeface="Chronicle Display"/>
                <a:sym typeface="Chronicle Display"/>
              </a:defRPr>
            </a:pPr>
            <a:r>
              <a:rPr dirty="0"/>
              <a:t>Avatars will change how humanity </a:t>
            </a:r>
            <a:r>
              <a:rPr i="1" dirty="0"/>
              <a:t>connects</a:t>
            </a:r>
          </a:p>
          <a:p>
            <a:pPr algn="l" defTabSz="431800">
              <a:lnSpc>
                <a:spcPct val="90000"/>
              </a:lnSpc>
              <a:defRPr sz="5000" spc="200">
                <a:solidFill>
                  <a:srgbClr val="FFFFFF"/>
                </a:solidFill>
                <a:latin typeface="Chronicle Display"/>
                <a:ea typeface="Chronicle Display"/>
                <a:cs typeface="Chronicle Display"/>
                <a:sym typeface="Chronicle Display"/>
              </a:defRPr>
            </a:pPr>
            <a:endParaRPr i="1" dirty="0"/>
          </a:p>
          <a:p>
            <a:pPr algn="l" defTabSz="431800">
              <a:lnSpc>
                <a:spcPct val="90000"/>
              </a:lnSpc>
              <a:defRPr sz="5000" spc="200">
                <a:solidFill>
                  <a:srgbClr val="FFFFFF"/>
                </a:solidFill>
                <a:latin typeface="Chronicle Display"/>
                <a:ea typeface="Chronicle Display"/>
                <a:cs typeface="Chronicle Display"/>
                <a:sym typeface="Chronicle Display"/>
              </a:defRPr>
            </a:pPr>
            <a:r>
              <a:rPr i="1" dirty="0"/>
              <a:t>Join the conversation at #</a:t>
            </a:r>
            <a:r>
              <a:rPr lang="en-US" i="1" dirty="0"/>
              <a:t>AvatarAnywhere</a:t>
            </a:r>
            <a:endParaRPr i="1" dirty="0"/>
          </a:p>
        </p:txBody>
      </p:sp>
    </p:spTree>
    <p:extLst>
      <p:ext uri="{BB962C8B-B14F-4D97-AF65-F5344CB8AC3E}">
        <p14:creationId xmlns:p14="http://schemas.microsoft.com/office/powerpoint/2010/main" val="332420487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22030" b="-13"/>
          <a:stretch/>
        </p:blipFill>
        <p:spPr>
          <a:xfrm>
            <a:off x="-5379458" y="-9118"/>
            <a:ext cx="29761872" cy="13690364"/>
          </a:xfrm>
          <a:prstGeom prst="rect">
            <a:avLst/>
          </a:prstGeom>
        </p:spPr>
      </p:pic>
      <p:sp>
        <p:nvSpPr>
          <p:cNvPr id="4" name="Title 1"/>
          <p:cNvSpPr>
            <a:spLocks noGrp="1"/>
          </p:cNvSpPr>
          <p:nvPr>
            <p:ph type="title"/>
          </p:nvPr>
        </p:nvSpPr>
        <p:spPr>
          <a:xfrm>
            <a:off x="265194" y="1177846"/>
            <a:ext cx="10554125" cy="1207419"/>
          </a:xfrm>
        </p:spPr>
        <p:txBody>
          <a:bodyPr>
            <a:noAutofit/>
          </a:bodyPr>
          <a:lstStyle/>
          <a:p>
            <a:pPr algn="l"/>
            <a:r>
              <a:rPr lang="en-US" sz="9598" dirty="0">
                <a:solidFill>
                  <a:schemeClr val="bg1"/>
                </a:solidFill>
                <a:highlight>
                  <a:srgbClr val="C0C0C0"/>
                </a:highlight>
              </a:rPr>
              <a:t>Prize Origins…</a:t>
            </a:r>
            <a:br>
              <a:rPr lang="en-US" sz="9598" dirty="0">
                <a:highlight>
                  <a:srgbClr val="C0C0C0"/>
                </a:highlight>
              </a:rPr>
            </a:br>
            <a:endParaRPr lang="en-US" sz="9598" dirty="0">
              <a:highlight>
                <a:srgbClr val="C0C0C0"/>
              </a:highlight>
            </a:endParaRPr>
          </a:p>
        </p:txBody>
      </p:sp>
      <p:sp>
        <p:nvSpPr>
          <p:cNvPr id="3" name="Rectangle 2"/>
          <p:cNvSpPr/>
          <p:nvPr/>
        </p:nvSpPr>
        <p:spPr>
          <a:xfrm>
            <a:off x="620794" y="3572228"/>
            <a:ext cx="9360096" cy="1025769"/>
          </a:xfrm>
          <a:prstGeom prst="rect">
            <a:avLst/>
          </a:prstGeom>
        </p:spPr>
        <p:txBody>
          <a:bodyPr wrap="square" lIns="121892" tIns="60948" rIns="121892" bIns="60948">
            <a:spAutoFit/>
          </a:bodyPr>
          <a:lstStyle/>
          <a:p>
            <a:pPr marL="761792" indent="-761792">
              <a:buFont typeface="Arial"/>
              <a:buChar char="•"/>
            </a:pPr>
            <a:endParaRPr lang="en-US" sz="5866" dirty="0">
              <a:solidFill>
                <a:schemeClr val="bg1"/>
              </a:solidFill>
            </a:endParaRPr>
          </a:p>
        </p:txBody>
      </p:sp>
      <p:sp>
        <p:nvSpPr>
          <p:cNvPr id="8" name="Rectangle 3"/>
          <p:cNvSpPr>
            <a:spLocks/>
          </p:cNvSpPr>
          <p:nvPr/>
        </p:nvSpPr>
        <p:spPr bwMode="auto">
          <a:xfrm>
            <a:off x="1705522" y="11784370"/>
            <a:ext cx="21993536" cy="1282536"/>
          </a:xfrm>
          <a:prstGeom prst="rect">
            <a:avLst/>
          </a:prstGeom>
          <a:noFill/>
          <a:ln>
            <a:noFill/>
          </a:ln>
          <a:effectLst>
            <a:outerShdw blurRad="127000" dist="38100" dir="2700000" algn="ctr" rotWithShape="0">
              <a:schemeClr val="bg2">
                <a:alpha val="75000"/>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pPr algn="r">
              <a:lnSpc>
                <a:spcPct val="90000"/>
              </a:lnSpc>
            </a:pPr>
            <a:r>
              <a:rPr lang="en-US" sz="9598" dirty="0">
                <a:solidFill>
                  <a:srgbClr val="FFFFFF"/>
                </a:solidFill>
                <a:latin typeface="+mj-lt"/>
                <a:ea typeface="MS PGothic" pitchFamily="34" charset="-128"/>
                <a:sym typeface="Tecna Bold" pitchFamily="50" charset="0"/>
              </a:rPr>
              <a:t>1919</a:t>
            </a:r>
          </a:p>
        </p:txBody>
      </p:sp>
      <p:sp>
        <p:nvSpPr>
          <p:cNvPr id="9" name="TextBox 8"/>
          <p:cNvSpPr txBox="1"/>
          <p:nvPr/>
        </p:nvSpPr>
        <p:spPr>
          <a:xfrm>
            <a:off x="1588" y="10910364"/>
            <a:ext cx="17142768" cy="2716717"/>
          </a:xfrm>
          <a:prstGeom prst="rect">
            <a:avLst/>
          </a:prstGeom>
          <a:solidFill>
            <a:schemeClr val="bg1">
              <a:lumMod val="85000"/>
              <a:lumOff val="15000"/>
              <a:alpha val="60000"/>
            </a:schemeClr>
          </a:solidFill>
          <a:ln>
            <a:solidFill>
              <a:schemeClr val="tx1">
                <a:lumMod val="75000"/>
                <a:lumOff val="25000"/>
              </a:schemeClr>
            </a:solidFill>
          </a:ln>
        </p:spPr>
        <p:txBody>
          <a:bodyPr wrap="square" lIns="173172" tIns="86588" rIns="173172" bIns="86588">
            <a:spAutoFit/>
          </a:bodyPr>
          <a:lstStyle/>
          <a:p>
            <a:pPr algn="ctr">
              <a:lnSpc>
                <a:spcPct val="114000"/>
              </a:lnSpc>
              <a:defRPr/>
            </a:pPr>
            <a:r>
              <a:rPr lang="en-US" sz="4934" dirty="0">
                <a:latin typeface="+mj-lt"/>
                <a:cs typeface="Futura Round"/>
              </a:rPr>
              <a:t>… A prize of $25,000 to the first solo aviator to cross the Atlantic in one flight, from Paris to NY or NY to Paris.    </a:t>
            </a:r>
            <a:r>
              <a:rPr lang="en-US" sz="4934" i="1" dirty="0">
                <a:latin typeface="+mj-lt"/>
                <a:cs typeface="Futura Round"/>
              </a:rPr>
              <a:t>- Raymond Orteig</a:t>
            </a:r>
          </a:p>
        </p:txBody>
      </p:sp>
    </p:spTree>
    <p:extLst>
      <p:ext uri="{BB962C8B-B14F-4D97-AF65-F5344CB8AC3E}">
        <p14:creationId xmlns:p14="http://schemas.microsoft.com/office/powerpoint/2010/main" val="19661150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indbergh-NYT2.png"/>
          <p:cNvPicPr>
            <a:picLocks noChangeAspect="1"/>
          </p:cNvPicPr>
          <p:nvPr/>
        </p:nvPicPr>
        <p:blipFill rotWithShape="1">
          <a:blip r:embed="rId4" cstate="screen">
            <a:extLst>
              <a:ext uri="{28A0092B-C50C-407E-A947-70E740481C1C}">
                <a14:useLocalDpi xmlns:a14="http://schemas.microsoft.com/office/drawing/2010/main"/>
              </a:ext>
            </a:extLst>
          </a:blip>
          <a:srcRect t="-94"/>
          <a:stretch/>
        </p:blipFill>
        <p:spPr>
          <a:xfrm>
            <a:off x="4509406" y="1396986"/>
            <a:ext cx="19873008" cy="12318124"/>
          </a:xfrm>
          <a:prstGeom prst="rect">
            <a:avLst/>
          </a:prstGeom>
          <a:ln>
            <a:noFill/>
          </a:ln>
          <a:effectLst>
            <a:softEdge rad="112500"/>
          </a:effectLst>
        </p:spPr>
      </p:pic>
      <p:sp>
        <p:nvSpPr>
          <p:cNvPr id="4" name="Rectangle 4"/>
          <p:cNvSpPr>
            <a:spLocks/>
          </p:cNvSpPr>
          <p:nvPr/>
        </p:nvSpPr>
        <p:spPr bwMode="auto">
          <a:xfrm>
            <a:off x="1589" y="7975454"/>
            <a:ext cx="24380826" cy="5739652"/>
          </a:xfrm>
          <a:prstGeom prst="rect">
            <a:avLst/>
          </a:prstGeom>
          <a:gradFill rotWithShape="0">
            <a:gsLst>
              <a:gs pos="0">
                <a:srgbClr val="000000">
                  <a:alpha val="0"/>
                </a:srgbClr>
              </a:gs>
              <a:gs pos="100000">
                <a:srgbClr val="000000">
                  <a:alpha val="75000"/>
                </a:srgbClr>
              </a:gs>
            </a:gsLst>
            <a:lin ang="5400000" scaled="1"/>
          </a:gradFill>
          <a:ln>
            <a:noFill/>
          </a:ln>
          <a:extLst/>
        </p:spPr>
        <p:txBody>
          <a:bodyPr lIns="0" tIns="0" rIns="0" bIns="0"/>
          <a:lstStyle/>
          <a:p>
            <a:endParaRPr lang="en-US" sz="2400" dirty="0"/>
          </a:p>
        </p:txBody>
      </p:sp>
      <p:sp>
        <p:nvSpPr>
          <p:cNvPr id="5" name="Rectangle 143"/>
          <p:cNvSpPr txBox="1">
            <a:spLocks noChangeArrowheads="1"/>
          </p:cNvSpPr>
          <p:nvPr>
            <p:custDataLst>
              <p:tags r:id="rId1"/>
            </p:custDataLst>
          </p:nvPr>
        </p:nvSpPr>
        <p:spPr>
          <a:xfrm>
            <a:off x="233573" y="354867"/>
            <a:ext cx="23447918" cy="1677838"/>
          </a:xfrm>
          <a:prstGeom prst="rect">
            <a:avLst/>
          </a:prstGeom>
        </p:spPr>
        <p:txBody>
          <a:bodyPr lIns="121892" tIns="60948" rIns="121892" bIns="60948">
            <a:normAutofit fontScale="97500"/>
          </a:bodyPr>
          <a:lstStyle>
            <a:lvl1pPr algn="l" defTabSz="1828709" rtl="0" eaLnBrk="1" latinLnBrk="0" hangingPunct="1">
              <a:lnSpc>
                <a:spcPct val="85000"/>
              </a:lnSpc>
              <a:spcBef>
                <a:spcPct val="0"/>
              </a:spcBef>
              <a:buNone/>
              <a:defRPr sz="6000" b="1" kern="1200" cap="all" baseline="0">
                <a:solidFill>
                  <a:schemeClr val="tx1"/>
                </a:solidFill>
                <a:latin typeface="+mj-lt"/>
                <a:ea typeface="+mj-ea"/>
                <a:cs typeface="+mj-cs"/>
              </a:defRPr>
            </a:lvl1pPr>
          </a:lstStyle>
          <a:p>
            <a:r>
              <a:rPr lang="en-US" sz="7998" dirty="0">
                <a:cs typeface="Arial" charset="0"/>
              </a:rPr>
              <a:t>Commercial aviation was born</a:t>
            </a:r>
          </a:p>
        </p:txBody>
      </p:sp>
    </p:spTree>
    <p:extLst>
      <p:ext uri="{BB962C8B-B14F-4D97-AF65-F5344CB8AC3E}">
        <p14:creationId xmlns:p14="http://schemas.microsoft.com/office/powerpoint/2010/main" val="878265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Placeholder 3" descr="XPF_20120420_Foundation Photo Loop_SpaceShipOne in space rendering.jpg"/>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bwMode="auto">
          <a:xfrm>
            <a:off x="-492053" y="0"/>
            <a:ext cx="24384000" cy="137160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Rectangle 2"/>
          <p:cNvSpPr>
            <a:spLocks/>
          </p:cNvSpPr>
          <p:nvPr/>
        </p:nvSpPr>
        <p:spPr bwMode="auto">
          <a:xfrm>
            <a:off x="14289635" y="0"/>
            <a:ext cx="9602312" cy="7853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0" tIns="0" rIns="0" bIns="0"/>
          <a:lstStyle/>
          <a:p>
            <a:pPr marL="573812" indent="-573812" algn="l">
              <a:lnSpc>
                <a:spcPct val="120000"/>
              </a:lnSpc>
              <a:buFont typeface="Arial"/>
              <a:buChar char="•"/>
            </a:pPr>
            <a:endParaRPr lang="en-US" sz="5998" dirty="0">
              <a:solidFill>
                <a:schemeClr val="bg1"/>
              </a:solidFill>
              <a:latin typeface="Futura Round" charset="0"/>
              <a:ea typeface="ＭＳ Ｐゴシック" charset="0"/>
              <a:cs typeface="ＭＳ Ｐゴシック" charset="0"/>
            </a:endParaRPr>
          </a:p>
          <a:p>
            <a:pPr marL="573812" indent="-573812" algn="l">
              <a:lnSpc>
                <a:spcPct val="120000"/>
              </a:lnSpc>
              <a:buFont typeface="Arial"/>
              <a:buChar char="•"/>
            </a:pPr>
            <a:r>
              <a:rPr lang="en-US" sz="5998" dirty="0">
                <a:solidFill>
                  <a:schemeClr val="bg1"/>
                </a:solidFill>
                <a:latin typeface="Futura Round" charset="0"/>
                <a:ea typeface="ＭＳ Ｐゴシック" charset="0"/>
                <a:cs typeface="ＭＳ Ｐゴシック" charset="0"/>
              </a:rPr>
              <a:t>Fly 100 km altitude</a:t>
            </a:r>
          </a:p>
          <a:p>
            <a:pPr marL="573812" indent="-573812" algn="l">
              <a:lnSpc>
                <a:spcPct val="120000"/>
              </a:lnSpc>
              <a:buFont typeface="Arial"/>
              <a:buChar char="•"/>
            </a:pPr>
            <a:r>
              <a:rPr lang="en-US" sz="5998" dirty="0">
                <a:solidFill>
                  <a:schemeClr val="bg1"/>
                </a:solidFill>
                <a:latin typeface="Futura Round" charset="0"/>
                <a:ea typeface="ＭＳ Ｐゴシック" charset="0"/>
                <a:cs typeface="ＭＳ Ｐゴシック" charset="0"/>
              </a:rPr>
              <a:t>Twice in 2 weeks </a:t>
            </a:r>
          </a:p>
          <a:p>
            <a:pPr marL="573812" indent="-573812" algn="l">
              <a:lnSpc>
                <a:spcPct val="120000"/>
              </a:lnSpc>
              <a:buFont typeface="Arial"/>
              <a:buChar char="•"/>
            </a:pPr>
            <a:r>
              <a:rPr lang="en-US" sz="5998" dirty="0">
                <a:solidFill>
                  <a:schemeClr val="bg1"/>
                </a:solidFill>
                <a:latin typeface="Futura Round" charset="0"/>
                <a:ea typeface="ＭＳ Ｐゴシック" charset="0"/>
                <a:cs typeface="ＭＳ Ｐゴシック" charset="0"/>
              </a:rPr>
              <a:t>3 person crew</a:t>
            </a:r>
          </a:p>
          <a:p>
            <a:pPr marL="573812" indent="-573812" algn="l">
              <a:lnSpc>
                <a:spcPct val="120000"/>
              </a:lnSpc>
              <a:buFont typeface="Arial"/>
              <a:buChar char="•"/>
            </a:pPr>
            <a:r>
              <a:rPr lang="en-US" sz="5998" dirty="0">
                <a:solidFill>
                  <a:schemeClr val="bg1"/>
                </a:solidFill>
                <a:latin typeface="Futura Round" charset="0"/>
                <a:ea typeface="ＭＳ Ｐゴシック" charset="0"/>
                <a:cs typeface="ＭＳ Ｐゴシック" charset="0"/>
              </a:rPr>
              <a:t>Privately funded</a:t>
            </a:r>
          </a:p>
          <a:p>
            <a:pPr marL="573812" indent="-573812" algn="l">
              <a:lnSpc>
                <a:spcPct val="120000"/>
              </a:lnSpc>
              <a:buFont typeface="Arial"/>
              <a:buChar char="•"/>
            </a:pPr>
            <a:r>
              <a:rPr lang="en-US" sz="5998" dirty="0">
                <a:solidFill>
                  <a:schemeClr val="bg1"/>
                </a:solidFill>
                <a:latin typeface="Futura Round" charset="0"/>
                <a:ea typeface="ＭＳ Ｐゴシック" charset="0"/>
                <a:cs typeface="ＭＳ Ｐゴシック" charset="0"/>
              </a:rPr>
              <a:t>$10 Million purse</a:t>
            </a:r>
          </a:p>
          <a:p>
            <a:pPr marL="573812" indent="-573812" algn="l">
              <a:lnSpc>
                <a:spcPct val="120000"/>
              </a:lnSpc>
              <a:buFont typeface="Arial"/>
              <a:buChar char="•"/>
            </a:pPr>
            <a:r>
              <a:rPr lang="en-US" sz="5998" dirty="0">
                <a:solidFill>
                  <a:schemeClr val="bg1"/>
                </a:solidFill>
                <a:latin typeface="Futura Round" charset="0"/>
                <a:ea typeface="ＭＳ Ｐゴシック" charset="0"/>
                <a:cs typeface="ＭＳ Ｐゴシック" charset="0"/>
              </a:rPr>
              <a:t>Launched commercial space industry</a:t>
            </a:r>
          </a:p>
          <a:p>
            <a:pPr algn="l">
              <a:lnSpc>
                <a:spcPct val="120000"/>
              </a:lnSpc>
            </a:pPr>
            <a:endParaRPr lang="en-US" sz="5998" dirty="0">
              <a:solidFill>
                <a:schemeClr val="bg1"/>
              </a:solidFill>
              <a:latin typeface="Futura Round" charset="0"/>
              <a:ea typeface="ＭＳ Ｐゴシック" charset="0"/>
              <a:cs typeface="ＭＳ Ｐゴシック" charset="0"/>
            </a:endParaRPr>
          </a:p>
        </p:txBody>
      </p:sp>
      <p:pic>
        <p:nvPicPr>
          <p:cNvPr id="6" name="Picture 23"/>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946268" y="427332"/>
            <a:ext cx="10461324" cy="1799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extBox 1">
            <a:extLst>
              <a:ext uri="{FF2B5EF4-FFF2-40B4-BE49-F238E27FC236}">
                <a16:creationId xmlns:a16="http://schemas.microsoft.com/office/drawing/2014/main" id="{79A4A6E0-5A17-124B-B95E-2CEA593B4CC0}"/>
              </a:ext>
            </a:extLst>
          </p:cNvPr>
          <p:cNvSpPr txBox="1"/>
          <p:nvPr/>
        </p:nvSpPr>
        <p:spPr>
          <a:xfrm>
            <a:off x="416825" y="11515099"/>
            <a:ext cx="376189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7200" b="1" i="0" u="none" strike="noStrike" cap="none" spc="0" normalizeH="0" baseline="0" dirty="0">
                <a:ln>
                  <a:noFill/>
                </a:ln>
                <a:solidFill>
                  <a:schemeClr val="bg1"/>
                </a:solidFill>
                <a:effectLst/>
                <a:uFillTx/>
                <a:latin typeface="Helvetica Neue"/>
                <a:ea typeface="Helvetica Neue"/>
                <a:cs typeface="Helvetica Neue"/>
                <a:sym typeface="Helvetica Neue"/>
              </a:rPr>
              <a:t>2004</a:t>
            </a:r>
          </a:p>
        </p:txBody>
      </p:sp>
    </p:spTree>
    <p:extLst>
      <p:ext uri="{BB962C8B-B14F-4D97-AF65-F5344CB8AC3E}">
        <p14:creationId xmlns:p14="http://schemas.microsoft.com/office/powerpoint/2010/main" val="35301843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24384000" cy="13716000"/>
          </a:xfrm>
          <a:prstGeom prst="rect">
            <a:avLst/>
          </a:prstGeom>
        </p:spPr>
      </p:pic>
      <p:pic>
        <p:nvPicPr>
          <p:cNvPr id="6" name="X.png"/>
          <p:cNvPicPr>
            <a:picLocks noChangeAspect="1"/>
          </p:cNvPicPr>
          <p:nvPr/>
        </p:nvPicPr>
        <p:blipFill>
          <a:blip r:embed="rId4">
            <a:alphaModFix amt="10000"/>
            <a:extLst/>
          </a:blip>
          <a:stretch>
            <a:fillRect/>
          </a:stretch>
        </p:blipFill>
        <p:spPr>
          <a:xfrm>
            <a:off x="341697" y="426745"/>
            <a:ext cx="11347187" cy="11347187"/>
          </a:xfrm>
          <a:prstGeom prst="rect">
            <a:avLst/>
          </a:prstGeom>
          <a:ln w="12700">
            <a:miter lim="400000"/>
          </a:ln>
        </p:spPr>
      </p:pic>
      <p:sp>
        <p:nvSpPr>
          <p:cNvPr id="489" name="Shape 489"/>
          <p:cNvSpPr>
            <a:spLocks noGrp="1"/>
          </p:cNvSpPr>
          <p:nvPr>
            <p:ph idx="1"/>
          </p:nvPr>
        </p:nvSpPr>
        <p:spPr>
          <a:xfrm>
            <a:off x="0" y="4195764"/>
            <a:ext cx="18216112" cy="3809147"/>
          </a:xfrm>
          <a:prstGeom prst="rect">
            <a:avLst/>
          </a:prstGeom>
        </p:spPr>
        <p:txBody>
          <a:bodyPr anchor="ctr">
            <a:normAutofit fontScale="62500" lnSpcReduction="20000"/>
          </a:bodyPr>
          <a:lstStyle>
            <a:lvl1pPr marL="0" indent="0" algn="ctr">
              <a:spcBef>
                <a:spcPts val="1000"/>
              </a:spcBef>
              <a:buSzTx/>
              <a:buNone/>
              <a:defRPr sz="13600" cap="all">
                <a:latin typeface="Futura Bold"/>
                <a:ea typeface="Futura Bold"/>
                <a:cs typeface="Futura Bold"/>
                <a:sym typeface="Futura Bold"/>
              </a:defRPr>
            </a:lvl1pPr>
          </a:lstStyle>
          <a:p>
            <a:r>
              <a:rPr lang="en-US" sz="21334" dirty="0">
                <a:solidFill>
                  <a:schemeClr val="bg1">
                    <a:lumMod val="95000"/>
                  </a:schemeClr>
                </a:solidFill>
              </a:rPr>
              <a:t>The NEXT</a:t>
            </a:r>
          </a:p>
          <a:p>
            <a:r>
              <a:rPr lang="en-US" sz="21334" dirty="0">
                <a:solidFill>
                  <a:schemeClr val="bg1">
                    <a:lumMod val="95000"/>
                  </a:schemeClr>
                </a:solidFill>
              </a:rPr>
              <a:t>XPRIZE</a:t>
            </a:r>
            <a:endParaRPr sz="21334" dirty="0">
              <a:solidFill>
                <a:schemeClr val="bg1">
                  <a:lumMod val="95000"/>
                </a:schemeClr>
              </a:solidFill>
            </a:endParaRPr>
          </a:p>
        </p:txBody>
      </p:sp>
      <p:pic>
        <p:nvPicPr>
          <p:cNvPr id="3" name="Picture 2">
            <a:extLst>
              <a:ext uri="{FF2B5EF4-FFF2-40B4-BE49-F238E27FC236}">
                <a16:creationId xmlns:a16="http://schemas.microsoft.com/office/drawing/2014/main" id="{A6D7ADB2-0DA4-5544-909F-59727D78694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087600" y="2072032"/>
            <a:ext cx="7505700" cy="10333935"/>
          </a:xfrm>
          <a:prstGeom prst="rect">
            <a:avLst/>
          </a:prstGeom>
        </p:spPr>
      </p:pic>
    </p:spTree>
    <p:extLst>
      <p:ext uri="{BB962C8B-B14F-4D97-AF65-F5344CB8AC3E}">
        <p14:creationId xmlns:p14="http://schemas.microsoft.com/office/powerpoint/2010/main" val="269193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Discovery"/>
          <p:cNvSpPr txBox="1"/>
          <p:nvPr/>
        </p:nvSpPr>
        <p:spPr>
          <a:xfrm>
            <a:off x="1371600" y="2008001"/>
            <a:ext cx="8468665"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6000" cap="all" spc="720">
                <a:latin typeface="+mj-lt"/>
                <a:ea typeface="+mj-ea"/>
                <a:cs typeface="+mj-cs"/>
                <a:sym typeface="Futura LT Pro"/>
              </a:defRPr>
            </a:pPr>
            <a:r>
              <a:rPr lang="en-US" sz="4800" spc="600" dirty="0">
                <a:solidFill>
                  <a:schemeClr val="bg1"/>
                </a:solidFill>
              </a:rPr>
              <a:t>Ana avatar XPRIZE</a:t>
            </a:r>
          </a:p>
        </p:txBody>
      </p:sp>
      <p:sp>
        <p:nvSpPr>
          <p:cNvPr id="6" name="Rectangle"/>
          <p:cNvSpPr/>
          <p:nvPr/>
        </p:nvSpPr>
        <p:spPr>
          <a:xfrm>
            <a:off x="1404258" y="3332348"/>
            <a:ext cx="1828800" cy="73522"/>
          </a:xfrm>
          <a:prstGeom prst="rect">
            <a:avLst/>
          </a:prstGeom>
          <a:solidFill>
            <a:srgbClr val="FCF4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chemeClr val="bg1"/>
              </a:solidFill>
            </a:endParaRPr>
          </a:p>
        </p:txBody>
      </p:sp>
      <p:sp>
        <p:nvSpPr>
          <p:cNvPr id="8" name="Discovery,  Definition,  &amp;  Design"/>
          <p:cNvSpPr txBox="1"/>
          <p:nvPr/>
        </p:nvSpPr>
        <p:spPr>
          <a:xfrm>
            <a:off x="1371600" y="4608675"/>
            <a:ext cx="21211902" cy="6742295"/>
          </a:xfrm>
          <a:prstGeom prst="rect">
            <a:avLst/>
          </a:prstGeom>
          <a:ln w="12700">
            <a:miter lim="400000"/>
          </a:ln>
          <a:effectLst/>
          <a:extLst>
            <a:ext uri="{C572A759-6A51-4108-AA02-DFA0A04FC94B}">
              <ma14:wrappingTextBoxFlag xmlns="" xmlns:ma14="http://schemas.microsoft.com/office/mac/drawingml/2011/main"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fontAlgn="base">
              <a:lnSpc>
                <a:spcPts val="10500"/>
              </a:lnSpc>
              <a:buClr>
                <a:schemeClr val="tx1"/>
              </a:buClr>
              <a:buSzPct val="135000"/>
              <a:defRPr sz="8000" i="1">
                <a:latin typeface="Chronicle Display Semibold" charset="0"/>
                <a:ea typeface="Chronicle Display Semibold" charset="0"/>
                <a:cs typeface="Chronicle Display Semibold" charset="0"/>
              </a:defRPr>
            </a:lvl1pPr>
          </a:lstStyle>
          <a:p>
            <a:pPr algn="ctr"/>
            <a:r>
              <a:rPr lang="en-US" sz="7200" i="0" dirty="0">
                <a:solidFill>
                  <a:schemeClr val="bg1"/>
                </a:solidFill>
              </a:rPr>
              <a:t>The $10M ANA Avatar XPRIZE is a four-year global competition focused on the development of a robotic Avatar System that will transport an operator’s senses, actions, and presence to a remote location in real time, leading to a more connected world.</a:t>
            </a:r>
            <a:endParaRPr lang="en-US" sz="7200" i="0" dirty="0">
              <a:solidFill>
                <a:schemeClr val="bg1"/>
              </a:solidFill>
              <a:latin typeface="Chronicle Display" charset="0"/>
            </a:endParaRPr>
          </a:p>
        </p:txBody>
      </p:sp>
    </p:spTree>
    <p:extLst>
      <p:ext uri="{BB962C8B-B14F-4D97-AF65-F5344CB8AC3E}">
        <p14:creationId xmlns:p14="http://schemas.microsoft.com/office/powerpoint/2010/main" val="288856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Discovery"/>
          <p:cNvSpPr txBox="1"/>
          <p:nvPr/>
        </p:nvSpPr>
        <p:spPr>
          <a:xfrm>
            <a:off x="1371600" y="2008001"/>
            <a:ext cx="5326779"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l">
              <a:defRPr sz="6000" cap="all" spc="720">
                <a:latin typeface="+mj-lt"/>
                <a:ea typeface="+mj-ea"/>
                <a:cs typeface="+mj-cs"/>
                <a:sym typeface="Futura LT Pro"/>
              </a:defRPr>
            </a:pPr>
            <a:r>
              <a:rPr lang="en-US" sz="4800" spc="600" dirty="0">
                <a:solidFill>
                  <a:schemeClr val="bg1"/>
                </a:solidFill>
              </a:rPr>
              <a:t>HOW TO WIN</a:t>
            </a:r>
          </a:p>
        </p:txBody>
      </p:sp>
      <p:sp>
        <p:nvSpPr>
          <p:cNvPr id="6" name="Rectangle"/>
          <p:cNvSpPr/>
          <p:nvPr/>
        </p:nvSpPr>
        <p:spPr>
          <a:xfrm>
            <a:off x="1404258" y="3332348"/>
            <a:ext cx="1828800" cy="73522"/>
          </a:xfrm>
          <a:prstGeom prst="rect">
            <a:avLst/>
          </a:prstGeom>
          <a:solidFill>
            <a:srgbClr val="FCF4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chemeClr val="bg1"/>
              </a:solidFill>
            </a:endParaRPr>
          </a:p>
        </p:txBody>
      </p:sp>
      <p:sp>
        <p:nvSpPr>
          <p:cNvPr id="8" name="Discovery,  Definition,  &amp;  Design"/>
          <p:cNvSpPr txBox="1"/>
          <p:nvPr/>
        </p:nvSpPr>
        <p:spPr>
          <a:xfrm>
            <a:off x="1371600" y="4608675"/>
            <a:ext cx="21211902" cy="6742295"/>
          </a:xfrm>
          <a:prstGeom prst="rect">
            <a:avLst/>
          </a:prstGeom>
          <a:ln w="12700">
            <a:miter lim="400000"/>
          </a:ln>
          <a:effectLst/>
          <a:extLst>
            <a:ext uri="{C572A759-6A51-4108-AA02-DFA0A04FC94B}">
              <ma14:wrappingTextBoxFlag xmlns="" xmlns:ma14="http://schemas.microsoft.com/office/mac/drawingml/2011/main" val="1"/>
            </a:ext>
          </a:extLst>
        </p:spPr>
        <p:txBody>
          <a:bodyPr wrap="square" lIns="50800" tIns="50800" rIns="50800" bIns="5080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fontAlgn="base">
              <a:lnSpc>
                <a:spcPts val="10500"/>
              </a:lnSpc>
              <a:buClr>
                <a:schemeClr val="tx1"/>
              </a:buClr>
              <a:buSzPct val="135000"/>
              <a:defRPr sz="8000" i="1">
                <a:latin typeface="Chronicle Display Semibold" charset="0"/>
                <a:ea typeface="Chronicle Display Semibold" charset="0"/>
                <a:cs typeface="Chronicle Display Semibold" charset="0"/>
              </a:defRPr>
            </a:lvl1pPr>
          </a:lstStyle>
          <a:p>
            <a:pPr algn="ctr"/>
            <a:r>
              <a:rPr lang="en-US" sz="7200" i="0" dirty="0">
                <a:solidFill>
                  <a:schemeClr val="bg1"/>
                </a:solidFill>
                <a:latin typeface="Chronicle Display" charset="0"/>
              </a:rPr>
              <a:t>The winning team will integrate multiple emerging technologies to develop a physical, non-autonomous robotic Avatar System with which an operator can see, hear, and interact within a remote environment in a manner that feels as if they are truly there. </a:t>
            </a:r>
          </a:p>
        </p:txBody>
      </p:sp>
    </p:spTree>
    <p:extLst>
      <p:ext uri="{BB962C8B-B14F-4D97-AF65-F5344CB8AC3E}">
        <p14:creationId xmlns:p14="http://schemas.microsoft.com/office/powerpoint/2010/main" val="130376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p:cNvSpPr/>
          <p:nvPr/>
        </p:nvSpPr>
        <p:spPr>
          <a:xfrm>
            <a:off x="1642379" y="3332348"/>
            <a:ext cx="1828800" cy="73522"/>
          </a:xfrm>
          <a:prstGeom prst="rect">
            <a:avLst/>
          </a:prstGeom>
          <a:solidFill>
            <a:srgbClr val="FCF400"/>
          </a:solidFill>
          <a:ln w="12700">
            <a:miter lim="400000"/>
          </a:ln>
        </p:spPr>
        <p:txBody>
          <a:bodyPr lIns="0" tIns="0" rIns="0" bIns="0" anchor="ctr"/>
          <a:lstStyle/>
          <a:p>
            <a:pPr>
              <a:defRPr sz="3200" b="0">
                <a:solidFill>
                  <a:srgbClr val="FFFFFF"/>
                </a:solidFill>
                <a:latin typeface="Helvetica Neue Medium"/>
                <a:ea typeface="Helvetica Neue Medium"/>
                <a:cs typeface="Helvetica Neue Medium"/>
                <a:sym typeface="Helvetica Neue Medium"/>
              </a:defRPr>
            </a:pPr>
            <a:endParaRPr dirty="0">
              <a:solidFill>
                <a:schemeClr val="bg1"/>
              </a:solidFill>
            </a:endParaRPr>
          </a:p>
        </p:txBody>
      </p:sp>
      <p:sp>
        <p:nvSpPr>
          <p:cNvPr id="69" name="Discovery"/>
          <p:cNvSpPr txBox="1"/>
          <p:nvPr/>
        </p:nvSpPr>
        <p:spPr>
          <a:xfrm>
            <a:off x="1642379" y="1460172"/>
            <a:ext cx="9837628" cy="11182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6000" cap="all" spc="720">
                <a:latin typeface="+mj-lt"/>
                <a:ea typeface="+mj-ea"/>
                <a:cs typeface="+mj-cs"/>
                <a:sym typeface="Futura LT Pro"/>
              </a:defRPr>
            </a:pPr>
            <a:r>
              <a:rPr lang="en-US" sz="6600" spc="770" dirty="0">
                <a:solidFill>
                  <a:schemeClr val="bg1"/>
                </a:solidFill>
              </a:rPr>
              <a:t>defining AVATAR</a:t>
            </a:r>
            <a:endParaRPr sz="6600" spc="770" dirty="0">
              <a:solidFill>
                <a:schemeClr val="bg1"/>
              </a:solidFill>
            </a:endParaRPr>
          </a:p>
        </p:txBody>
      </p:sp>
      <p:sp>
        <p:nvSpPr>
          <p:cNvPr id="2" name="Rectangle 1"/>
          <p:cNvSpPr/>
          <p:nvPr/>
        </p:nvSpPr>
        <p:spPr>
          <a:xfrm>
            <a:off x="14491855" y="2019300"/>
            <a:ext cx="8562109" cy="9757064"/>
          </a:xfrm>
          <a:prstGeom prst="rect">
            <a:avLst/>
          </a:prstGeom>
          <a:noFill/>
          <a:ln w="12700" cap="flat">
            <a:solidFill>
              <a:srgbClr val="43E1FF"/>
            </a:solidFill>
            <a:miter lim="400000"/>
          </a:ln>
          <a:effectLst>
            <a:glow rad="139700">
              <a:schemeClr val="accent2">
                <a:satMod val="175000"/>
                <a:alpha val="79000"/>
              </a:schemeClr>
            </a:glo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491854" y="2022722"/>
            <a:ext cx="8562109" cy="9753642"/>
          </a:xfrm>
          <a:prstGeom prst="rect">
            <a:avLst/>
          </a:prstGeom>
        </p:spPr>
      </p:pic>
      <p:sp>
        <p:nvSpPr>
          <p:cNvPr id="12" name="Discovery,  Definition,  &amp;  Design"/>
          <p:cNvSpPr txBox="1"/>
          <p:nvPr/>
        </p:nvSpPr>
        <p:spPr>
          <a:xfrm>
            <a:off x="1330036" y="4906649"/>
            <a:ext cx="11741112" cy="5180905"/>
          </a:xfrm>
          <a:prstGeom prst="rect">
            <a:avLst/>
          </a:prstGeom>
          <a:ln w="12700">
            <a:miter lim="400000"/>
          </a:ln>
          <a:effectLst/>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11500" i="1">
                <a:latin typeface="+mn-lt"/>
                <a:ea typeface="+mn-ea"/>
                <a:cs typeface="+mn-cs"/>
                <a:sym typeface="Chronicle Display"/>
              </a:defRPr>
            </a:lvl1pPr>
          </a:lstStyle>
          <a:p>
            <a:pPr algn="l"/>
            <a:r>
              <a:rPr lang="en-US" sz="6600" i="0" dirty="0">
                <a:solidFill>
                  <a:schemeClr val="bg1"/>
                </a:solidFill>
                <a:latin typeface="Chronicle Display Black" charset="0"/>
                <a:ea typeface="Chronicle Display Black" charset="0"/>
                <a:cs typeface="Chronicle Display Black" charset="0"/>
              </a:rPr>
              <a:t>Avatar System (n): </a:t>
            </a:r>
            <a:r>
              <a:rPr lang="en-US" sz="6600" i="0" dirty="0">
                <a:solidFill>
                  <a:schemeClr val="bg1"/>
                </a:solidFill>
                <a:latin typeface="Chronicle Display Black" charset="0"/>
              </a:rPr>
              <a:t>A physical Robotic Avatar operated by a person which enables the operator to interact within a remote environment in real time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8.33333E-7 2.03704E-6 L -8.33333E-7 -0.31042 " pathEditMode="relative" rAng="0" ptsTypes="AA">
                                      <p:cBhvr>
                                        <p:cTn id="6" dur="750" fill="hold"/>
                                        <p:tgtEl>
                                          <p:spTgt spid="69"/>
                                        </p:tgtEl>
                                        <p:attrNameLst>
                                          <p:attrName>ppt_x</p:attrName>
                                          <p:attrName>ppt_y</p:attrName>
                                        </p:attrNameLst>
                                      </p:cBhvr>
                                      <p:rCtr x="0" y="-15521"/>
                                    </p:animMotion>
                                  </p:childTnLst>
                                </p:cTn>
                              </p:par>
                            </p:childTnLst>
                          </p:cTn>
                        </p:par>
                        <p:par>
                          <p:cTn id="7" fill="hold">
                            <p:stCondLst>
                              <p:cond delay="750"/>
                            </p:stCondLst>
                            <p:childTnLst>
                              <p:par>
                                <p:cTn id="8" presetID="22" presetClass="entr" presetSubtype="8" fill="hold" grpId="0" nodeType="after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left)">
                                      <p:cBhvr>
                                        <p:cTn id="10" dur="500"/>
                                        <p:tgtEl>
                                          <p:spTgt spid="72"/>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69" grpId="0" animBg="1"/>
      <p:bldP spid="12" grpId="0" animBg="1" advAuto="0"/>
    </p:bldLst>
  </p:timing>
</p:sld>
</file>

<file path=ppt/tags/tag1.xml><?xml version="1.0" encoding="utf-8"?>
<p:tagLst xmlns:a="http://schemas.openxmlformats.org/drawingml/2006/main" xmlns:r="http://schemas.openxmlformats.org/officeDocument/2006/relationships" xmlns:p="http://schemas.openxmlformats.org/presentationml/2006/main">
  <p:tag name="RESIZE" val="Yes"/>
</p:tagLst>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Futura LT Pro"/>
        <a:ea typeface="Futura LT Pro"/>
        <a:cs typeface="Futura LT Pro"/>
      </a:majorFont>
      <a:minorFont>
        <a:latin typeface="Chronicle Display"/>
        <a:ea typeface="Chronicle Display"/>
        <a:cs typeface="Chronicle Displa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Futura LT Pro"/>
        <a:ea typeface="Futura LT Pro"/>
        <a:cs typeface="Futura LT Pro"/>
      </a:majorFont>
      <a:minorFont>
        <a:latin typeface="Chronicle Display"/>
        <a:ea typeface="Chronicle Display"/>
        <a:cs typeface="Chronicle Display"/>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13263</TotalTime>
  <Words>1665</Words>
  <Application>Microsoft Macintosh PowerPoint</Application>
  <PresentationFormat>Custom</PresentationFormat>
  <Paragraphs>201</Paragraphs>
  <Slides>23</Slides>
  <Notes>23</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23</vt:i4>
      </vt:variant>
    </vt:vector>
  </HeadingPairs>
  <TitlesOfParts>
    <vt:vector size="40" baseType="lpstr">
      <vt:lpstr>Arial</vt:lpstr>
      <vt:lpstr>Calibri</vt:lpstr>
      <vt:lpstr>Cambria</vt:lpstr>
      <vt:lpstr>Chronicle Display</vt:lpstr>
      <vt:lpstr>Chronicle Display Black</vt:lpstr>
      <vt:lpstr>Chronicle Display Semibold</vt:lpstr>
      <vt:lpstr>Futura</vt:lpstr>
      <vt:lpstr>Futura Bold</vt:lpstr>
      <vt:lpstr>Futura LT Pro</vt:lpstr>
      <vt:lpstr>Futura LT Pro Book</vt:lpstr>
      <vt:lpstr>Futura Medium</vt:lpstr>
      <vt:lpstr>Futura Round</vt:lpstr>
      <vt:lpstr>Helvetica</vt:lpstr>
      <vt:lpstr>Helvetica Neue</vt:lpstr>
      <vt:lpstr>Helvetica Neue Medium</vt:lpstr>
      <vt:lpstr>ITC Franklin Gothic Std Book</vt:lpstr>
      <vt:lpstr>White</vt:lpstr>
      <vt:lpstr>PowerPoint Presentation</vt:lpstr>
      <vt:lpstr>PowerPoint Presentation</vt:lpstr>
      <vt:lpstr>Prize Origins…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 Avatar XPRIZE Teams – Global Distribution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Yvonne Cooper</dc:creator>
  <cp:lastModifiedBy>David Locke</cp:lastModifiedBy>
  <cp:revision>337</cp:revision>
  <cp:lastPrinted>2019-02-11T02:00:47Z</cp:lastPrinted>
  <dcterms:modified xsi:type="dcterms:W3CDTF">2019-02-21T07:54:31Z</dcterms:modified>
</cp:coreProperties>
</file>